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4">
  <p:sldMasterIdLst>
    <p:sldMasterId id="2147483660" r:id="rId1"/>
  </p:sldMasterIdLst>
  <p:sldIdLst>
    <p:sldId id="256" r:id="rId2"/>
    <p:sldId id="257" r:id="rId3"/>
    <p:sldId id="260" r:id="rId4"/>
    <p:sldId id="262" r:id="rId5"/>
    <p:sldId id="263" r:id="rId6"/>
    <p:sldId id="258" r:id="rId7"/>
    <p:sldId id="264" r:id="rId8"/>
    <p:sldId id="25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4660"/>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905138328297198"/>
          <c:y val="0.19374795502448897"/>
          <c:w val="0.58126587117786743"/>
          <c:h val="0.62666641725363281"/>
        </c:manualLayout>
      </c:layout>
      <c:pieChart>
        <c:varyColors val="1"/>
        <c:ser>
          <c:idx val="0"/>
          <c:order val="0"/>
          <c:tx>
            <c:strRef>
              <c:f>Sheet1!$D$5</c:f>
              <c:strCache>
                <c:ptCount val="1"/>
                <c:pt idx="0">
                  <c:v>Total Land</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1-F30C-4C35-B103-691760C96A3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3-F30C-4C35-B103-691760C96A3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5-F30C-4C35-B103-691760C96A3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7-F30C-4C35-B103-691760C96A3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9-F30C-4C35-B103-691760C96A3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B-F30C-4C35-B103-691760C96A3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l"/>
              </a:scene3d>
              <a:sp3d prstMaterial="plastic">
                <a:bevelT w="0" h="0"/>
              </a:sp3d>
            </c:spPr>
            <c:extLst>
              <c:ext xmlns:c16="http://schemas.microsoft.com/office/drawing/2014/chart" uri="{C3380CC4-5D6E-409C-BE32-E72D297353CC}">
                <c16:uniqueId val="{0000000D-F30C-4C35-B103-691760C96A34}"/>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Sheet1!$C$6:$C$12</c:f>
              <c:strCache>
                <c:ptCount val="7"/>
                <c:pt idx="0">
                  <c:v>Cattle</c:v>
                </c:pt>
                <c:pt idx="1">
                  <c:v>Grass</c:v>
                </c:pt>
                <c:pt idx="2">
                  <c:v>Rice</c:v>
                </c:pt>
                <c:pt idx="3">
                  <c:v>Wheat</c:v>
                </c:pt>
                <c:pt idx="4">
                  <c:v>Potatoes</c:v>
                </c:pt>
                <c:pt idx="5">
                  <c:v>Vegetables</c:v>
                </c:pt>
                <c:pt idx="6">
                  <c:v>Fruits</c:v>
                </c:pt>
              </c:strCache>
            </c:strRef>
          </c:cat>
          <c:val>
            <c:numRef>
              <c:f>Sheet1!$D$6:$D$12</c:f>
              <c:numCache>
                <c:formatCode>0%</c:formatCode>
                <c:ptCount val="7"/>
                <c:pt idx="0">
                  <c:v>0.05</c:v>
                </c:pt>
                <c:pt idx="1">
                  <c:v>0.25</c:v>
                </c:pt>
                <c:pt idx="2">
                  <c:v>0.3</c:v>
                </c:pt>
                <c:pt idx="3">
                  <c:v>0.1</c:v>
                </c:pt>
                <c:pt idx="4">
                  <c:v>0.05</c:v>
                </c:pt>
                <c:pt idx="5">
                  <c:v>0.15</c:v>
                </c:pt>
                <c:pt idx="6">
                  <c:v>0.1</c:v>
                </c:pt>
              </c:numCache>
            </c:numRef>
          </c:val>
          <c:extLst>
            <c:ext xmlns:c16="http://schemas.microsoft.com/office/drawing/2014/chart" uri="{C3380CC4-5D6E-409C-BE32-E72D297353CC}">
              <c16:uniqueId val="{0000000E-F30C-4C35-B103-691760C96A34}"/>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4.5794863877309452E-2"/>
          <c:y val="3.8224854920657851E-2"/>
          <c:w val="0.22120176154451282"/>
          <c:h val="0.9250778973729201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C7E49F-83A0-41F7-B5FA-7CBB857F2188}" type="doc">
      <dgm:prSet loTypeId="urn:microsoft.com/office/officeart/2005/8/layout/cycle4" loCatId="relationship" qsTypeId="urn:microsoft.com/office/officeart/2005/8/quickstyle/simple1" qsCatId="simple" csTypeId="urn:microsoft.com/office/officeart/2005/8/colors/accent1_2" csCatId="accent1" phldr="1"/>
      <dgm:spPr/>
      <dgm:t>
        <a:bodyPr/>
        <a:lstStyle/>
        <a:p>
          <a:endParaRPr lang="en-US"/>
        </a:p>
      </dgm:t>
    </dgm:pt>
    <dgm:pt modelId="{F98079CE-724F-4C37-9611-840C5DA8167A}">
      <dgm:prSet phldrT="[Text]"/>
      <dgm:spPr/>
      <dgm:t>
        <a:bodyPr/>
        <a:lstStyle/>
        <a:p>
          <a:r>
            <a:rPr lang="en-US" dirty="0"/>
            <a:t>Rice Wheat Potato</a:t>
          </a:r>
        </a:p>
      </dgm:t>
    </dgm:pt>
    <dgm:pt modelId="{6F87AC30-47E6-40D0-A1C7-92751993BBAA}" type="parTrans" cxnId="{0589501C-9042-4271-99E0-8FAD4DC2E5FB}">
      <dgm:prSet/>
      <dgm:spPr/>
      <dgm:t>
        <a:bodyPr/>
        <a:lstStyle/>
        <a:p>
          <a:endParaRPr lang="en-US"/>
        </a:p>
      </dgm:t>
    </dgm:pt>
    <dgm:pt modelId="{04F88CA9-2482-49E3-AB00-DF6AB940A9B1}" type="sibTrans" cxnId="{0589501C-9042-4271-99E0-8FAD4DC2E5FB}">
      <dgm:prSet/>
      <dgm:spPr/>
      <dgm:t>
        <a:bodyPr/>
        <a:lstStyle/>
        <a:p>
          <a:endParaRPr lang="en-US"/>
        </a:p>
      </dgm:t>
    </dgm:pt>
    <dgm:pt modelId="{E614CB8F-B7DA-4ED5-9A81-1B04BBF83C10}">
      <dgm:prSet phldrT="[Text]" custT="1"/>
      <dgm:spPr/>
      <dgm:t>
        <a:bodyPr/>
        <a:lstStyle/>
        <a:p>
          <a:r>
            <a:rPr lang="en-US" sz="2000" dirty="0"/>
            <a:t>Vegetation</a:t>
          </a:r>
        </a:p>
      </dgm:t>
    </dgm:pt>
    <dgm:pt modelId="{9A65C31C-0CA8-4699-A3C0-2A5858A3E1CD}" type="parTrans" cxnId="{7211FCBD-7A30-46DC-90A0-4A577F85B8FC}">
      <dgm:prSet/>
      <dgm:spPr/>
      <dgm:t>
        <a:bodyPr/>
        <a:lstStyle/>
        <a:p>
          <a:endParaRPr lang="en-US"/>
        </a:p>
      </dgm:t>
    </dgm:pt>
    <dgm:pt modelId="{4CF3456B-B65D-4AC3-9466-A3E2A4D0D812}" type="sibTrans" cxnId="{7211FCBD-7A30-46DC-90A0-4A577F85B8FC}">
      <dgm:prSet/>
      <dgm:spPr/>
      <dgm:t>
        <a:bodyPr/>
        <a:lstStyle/>
        <a:p>
          <a:endParaRPr lang="en-US"/>
        </a:p>
      </dgm:t>
    </dgm:pt>
    <dgm:pt modelId="{72181B4A-A7E9-40E3-8DE0-2489AB986BC2}">
      <dgm:prSet phldrT="[Text]"/>
      <dgm:spPr/>
      <dgm:t>
        <a:bodyPr/>
        <a:lstStyle/>
        <a:p>
          <a:r>
            <a:rPr lang="en-US" dirty="0"/>
            <a:t>Banana Mango Orange</a:t>
          </a:r>
        </a:p>
      </dgm:t>
    </dgm:pt>
    <dgm:pt modelId="{6E63DEE1-1147-405E-8CCE-D9E24A7272D0}" type="parTrans" cxnId="{C0FD93C5-2B5D-4249-A31E-F7057510C3CD}">
      <dgm:prSet/>
      <dgm:spPr/>
      <dgm:t>
        <a:bodyPr/>
        <a:lstStyle/>
        <a:p>
          <a:endParaRPr lang="en-US"/>
        </a:p>
      </dgm:t>
    </dgm:pt>
    <dgm:pt modelId="{2E00A5D3-02C9-4378-B93E-5837300D7B88}" type="sibTrans" cxnId="{C0FD93C5-2B5D-4249-A31E-F7057510C3CD}">
      <dgm:prSet/>
      <dgm:spPr/>
      <dgm:t>
        <a:bodyPr/>
        <a:lstStyle/>
        <a:p>
          <a:endParaRPr lang="en-US"/>
        </a:p>
      </dgm:t>
    </dgm:pt>
    <dgm:pt modelId="{2430E270-9739-4F9E-880E-0186ABF89446}">
      <dgm:prSet phldrT="[Text]"/>
      <dgm:spPr/>
      <dgm:t>
        <a:bodyPr/>
        <a:lstStyle/>
        <a:p>
          <a:r>
            <a:rPr lang="en-US" dirty="0"/>
            <a:t>Fruits</a:t>
          </a:r>
        </a:p>
      </dgm:t>
    </dgm:pt>
    <dgm:pt modelId="{7C610EA1-64CF-402C-8CDF-5945CAA6A52E}" type="parTrans" cxnId="{50F2453B-32FB-430E-8592-BB8677DA9484}">
      <dgm:prSet/>
      <dgm:spPr/>
      <dgm:t>
        <a:bodyPr/>
        <a:lstStyle/>
        <a:p>
          <a:endParaRPr lang="en-US"/>
        </a:p>
      </dgm:t>
    </dgm:pt>
    <dgm:pt modelId="{0293BE75-627B-40F5-B6A3-BCA3615C453E}" type="sibTrans" cxnId="{50F2453B-32FB-430E-8592-BB8677DA9484}">
      <dgm:prSet/>
      <dgm:spPr/>
      <dgm:t>
        <a:bodyPr/>
        <a:lstStyle/>
        <a:p>
          <a:endParaRPr lang="en-US"/>
        </a:p>
      </dgm:t>
    </dgm:pt>
    <dgm:pt modelId="{06F7E0DD-C783-4D42-BE09-445991D4E6D6}">
      <dgm:prSet phldrT="[Text]"/>
      <dgm:spPr/>
      <dgm:t>
        <a:bodyPr/>
        <a:lstStyle/>
        <a:p>
          <a:r>
            <a:rPr lang="en-US" dirty="0"/>
            <a:t>Cow Goat</a:t>
          </a:r>
        </a:p>
      </dgm:t>
    </dgm:pt>
    <dgm:pt modelId="{59844EDF-FF16-47C0-AE3C-F25D5CEB5909}" type="parTrans" cxnId="{CB91E844-A51A-40D2-9A80-2768447EBDDD}">
      <dgm:prSet/>
      <dgm:spPr/>
      <dgm:t>
        <a:bodyPr/>
        <a:lstStyle/>
        <a:p>
          <a:endParaRPr lang="en-US"/>
        </a:p>
      </dgm:t>
    </dgm:pt>
    <dgm:pt modelId="{B1093C70-8AA3-46D4-8F80-7E45C5A9560D}" type="sibTrans" cxnId="{CB91E844-A51A-40D2-9A80-2768447EBDDD}">
      <dgm:prSet/>
      <dgm:spPr/>
      <dgm:t>
        <a:bodyPr/>
        <a:lstStyle/>
        <a:p>
          <a:endParaRPr lang="en-US"/>
        </a:p>
      </dgm:t>
    </dgm:pt>
    <dgm:pt modelId="{EFED4238-C9CA-408D-BDB8-42D0A3D89055}">
      <dgm:prSet phldrT="[Text]"/>
      <dgm:spPr/>
      <dgm:t>
        <a:bodyPr/>
        <a:lstStyle/>
        <a:p>
          <a:r>
            <a:rPr lang="en-US" dirty="0"/>
            <a:t>Cattle</a:t>
          </a:r>
        </a:p>
      </dgm:t>
    </dgm:pt>
    <dgm:pt modelId="{F7B9373A-752D-41BB-BBC2-D76B4D883D74}" type="parTrans" cxnId="{334B828F-A844-4693-A2BA-EE131ED05B44}">
      <dgm:prSet/>
      <dgm:spPr/>
      <dgm:t>
        <a:bodyPr/>
        <a:lstStyle/>
        <a:p>
          <a:endParaRPr lang="en-US"/>
        </a:p>
      </dgm:t>
    </dgm:pt>
    <dgm:pt modelId="{08D73550-90BB-4112-A1E1-9B98B7BE6AA0}" type="sibTrans" cxnId="{334B828F-A844-4693-A2BA-EE131ED05B44}">
      <dgm:prSet/>
      <dgm:spPr/>
      <dgm:t>
        <a:bodyPr/>
        <a:lstStyle/>
        <a:p>
          <a:endParaRPr lang="en-US"/>
        </a:p>
      </dgm:t>
    </dgm:pt>
    <dgm:pt modelId="{BC545969-94C3-426D-91AD-BC50B7675DC2}">
      <dgm:prSet phldrT="[Text]"/>
      <dgm:spPr/>
      <dgm:t>
        <a:bodyPr/>
        <a:lstStyle/>
        <a:p>
          <a:r>
            <a:rPr lang="en-US" dirty="0"/>
            <a:t>Organic Fertilizer</a:t>
          </a:r>
        </a:p>
      </dgm:t>
    </dgm:pt>
    <dgm:pt modelId="{303904D5-4663-4642-B763-53F0ACFFC8F3}" type="parTrans" cxnId="{0BED9BA4-77FC-4C4E-B819-341A02210CAF}">
      <dgm:prSet/>
      <dgm:spPr/>
      <dgm:t>
        <a:bodyPr/>
        <a:lstStyle/>
        <a:p>
          <a:endParaRPr lang="en-US"/>
        </a:p>
      </dgm:t>
    </dgm:pt>
    <dgm:pt modelId="{DF004B60-FFA9-411F-819C-A1AC3331465D}" type="sibTrans" cxnId="{0BED9BA4-77FC-4C4E-B819-341A02210CAF}">
      <dgm:prSet/>
      <dgm:spPr/>
      <dgm:t>
        <a:bodyPr/>
        <a:lstStyle/>
        <a:p>
          <a:endParaRPr lang="en-US"/>
        </a:p>
      </dgm:t>
    </dgm:pt>
    <dgm:pt modelId="{76FD1132-89D5-4A7F-9A8B-3A3ADEEF2764}">
      <dgm:prSet phldrT="[Text]"/>
      <dgm:spPr/>
      <dgm:t>
        <a:bodyPr/>
        <a:lstStyle/>
        <a:p>
          <a:r>
            <a:rPr lang="en-US" dirty="0"/>
            <a:t>Organic Products</a:t>
          </a:r>
        </a:p>
      </dgm:t>
    </dgm:pt>
    <dgm:pt modelId="{F801A4B2-2257-48D7-AA8D-CDBE7036AE12}" type="parTrans" cxnId="{9EE4CD5F-6443-488C-AC97-B3927E8DA014}">
      <dgm:prSet/>
      <dgm:spPr/>
      <dgm:t>
        <a:bodyPr/>
        <a:lstStyle/>
        <a:p>
          <a:endParaRPr lang="en-US"/>
        </a:p>
      </dgm:t>
    </dgm:pt>
    <dgm:pt modelId="{A48B921C-9A3B-4688-994A-CCE83A301DB9}" type="sibTrans" cxnId="{9EE4CD5F-6443-488C-AC97-B3927E8DA014}">
      <dgm:prSet/>
      <dgm:spPr/>
      <dgm:t>
        <a:bodyPr/>
        <a:lstStyle/>
        <a:p>
          <a:endParaRPr lang="en-US"/>
        </a:p>
      </dgm:t>
    </dgm:pt>
    <dgm:pt modelId="{4F1F6F77-0009-435C-87CD-63E2300B8563}" type="pres">
      <dgm:prSet presAssocID="{7BC7E49F-83A0-41F7-B5FA-7CBB857F2188}" presName="cycleMatrixDiagram" presStyleCnt="0">
        <dgm:presLayoutVars>
          <dgm:chMax val="1"/>
          <dgm:dir/>
          <dgm:animLvl val="lvl"/>
          <dgm:resizeHandles val="exact"/>
        </dgm:presLayoutVars>
      </dgm:prSet>
      <dgm:spPr/>
    </dgm:pt>
    <dgm:pt modelId="{8502D7AF-50E3-4A6A-B11A-C811008FD4A9}" type="pres">
      <dgm:prSet presAssocID="{7BC7E49F-83A0-41F7-B5FA-7CBB857F2188}" presName="children" presStyleCnt="0"/>
      <dgm:spPr/>
    </dgm:pt>
    <dgm:pt modelId="{228ABD1E-33F7-4AC8-AC3C-8CFEB3FFAFF4}" type="pres">
      <dgm:prSet presAssocID="{7BC7E49F-83A0-41F7-B5FA-7CBB857F2188}" presName="child1group" presStyleCnt="0"/>
      <dgm:spPr/>
    </dgm:pt>
    <dgm:pt modelId="{528DC0CF-B9F6-4764-8B2E-7C51A2CF15EC}" type="pres">
      <dgm:prSet presAssocID="{7BC7E49F-83A0-41F7-B5FA-7CBB857F2188}" presName="child1" presStyleLbl="bgAcc1" presStyleIdx="0" presStyleCnt="4" custScaleX="125465" custLinFactNeighborY="-4015"/>
      <dgm:spPr/>
    </dgm:pt>
    <dgm:pt modelId="{F4E0416D-4C87-4182-B40A-AFEF71DD3A17}" type="pres">
      <dgm:prSet presAssocID="{7BC7E49F-83A0-41F7-B5FA-7CBB857F2188}" presName="child1Text" presStyleLbl="bgAcc1" presStyleIdx="0" presStyleCnt="4">
        <dgm:presLayoutVars>
          <dgm:bulletEnabled val="1"/>
        </dgm:presLayoutVars>
      </dgm:prSet>
      <dgm:spPr/>
    </dgm:pt>
    <dgm:pt modelId="{B679C795-CEBC-4144-B627-87260262BF86}" type="pres">
      <dgm:prSet presAssocID="{7BC7E49F-83A0-41F7-B5FA-7CBB857F2188}" presName="child2group" presStyleCnt="0"/>
      <dgm:spPr/>
    </dgm:pt>
    <dgm:pt modelId="{525E5848-FBD6-4765-B8FB-3D8E9CB0DD32}" type="pres">
      <dgm:prSet presAssocID="{7BC7E49F-83A0-41F7-B5FA-7CBB857F2188}" presName="child2" presStyleLbl="bgAcc1" presStyleIdx="1" presStyleCnt="4" custScaleX="116750"/>
      <dgm:spPr/>
    </dgm:pt>
    <dgm:pt modelId="{9890CAD5-DDC1-4E43-9523-D2FEFF35AC51}" type="pres">
      <dgm:prSet presAssocID="{7BC7E49F-83A0-41F7-B5FA-7CBB857F2188}" presName="child2Text" presStyleLbl="bgAcc1" presStyleIdx="1" presStyleCnt="4">
        <dgm:presLayoutVars>
          <dgm:bulletEnabled val="1"/>
        </dgm:presLayoutVars>
      </dgm:prSet>
      <dgm:spPr/>
    </dgm:pt>
    <dgm:pt modelId="{8FB683D4-B922-4199-A66B-15317C31815C}" type="pres">
      <dgm:prSet presAssocID="{7BC7E49F-83A0-41F7-B5FA-7CBB857F2188}" presName="child3group" presStyleCnt="0"/>
      <dgm:spPr/>
    </dgm:pt>
    <dgm:pt modelId="{EF139E83-E675-4859-85D8-D3A624042AF0}" type="pres">
      <dgm:prSet presAssocID="{7BC7E49F-83A0-41F7-B5FA-7CBB857F2188}" presName="child3" presStyleLbl="bgAcc1" presStyleIdx="2" presStyleCnt="4"/>
      <dgm:spPr/>
    </dgm:pt>
    <dgm:pt modelId="{BAC9F892-E444-49BF-B7C4-919ADA4BD6CB}" type="pres">
      <dgm:prSet presAssocID="{7BC7E49F-83A0-41F7-B5FA-7CBB857F2188}" presName="child3Text" presStyleLbl="bgAcc1" presStyleIdx="2" presStyleCnt="4">
        <dgm:presLayoutVars>
          <dgm:bulletEnabled val="1"/>
        </dgm:presLayoutVars>
      </dgm:prSet>
      <dgm:spPr/>
    </dgm:pt>
    <dgm:pt modelId="{7DCE9B43-F1A5-45FC-92B5-E71570A8A617}" type="pres">
      <dgm:prSet presAssocID="{7BC7E49F-83A0-41F7-B5FA-7CBB857F2188}" presName="child4group" presStyleCnt="0"/>
      <dgm:spPr/>
    </dgm:pt>
    <dgm:pt modelId="{15DC6D45-79BA-4404-9614-12DD44C75D0C}" type="pres">
      <dgm:prSet presAssocID="{7BC7E49F-83A0-41F7-B5FA-7CBB857F2188}" presName="child4" presStyleLbl="bgAcc1" presStyleIdx="3" presStyleCnt="4" custScaleX="131356"/>
      <dgm:spPr/>
    </dgm:pt>
    <dgm:pt modelId="{D6AD7946-95D4-450B-871A-AE0412B18FBE}" type="pres">
      <dgm:prSet presAssocID="{7BC7E49F-83A0-41F7-B5FA-7CBB857F2188}" presName="child4Text" presStyleLbl="bgAcc1" presStyleIdx="3" presStyleCnt="4">
        <dgm:presLayoutVars>
          <dgm:bulletEnabled val="1"/>
        </dgm:presLayoutVars>
      </dgm:prSet>
      <dgm:spPr/>
    </dgm:pt>
    <dgm:pt modelId="{3D01D7A5-3DC1-4A46-8F11-1BCC8BC7CD32}" type="pres">
      <dgm:prSet presAssocID="{7BC7E49F-83A0-41F7-B5FA-7CBB857F2188}" presName="childPlaceholder" presStyleCnt="0"/>
      <dgm:spPr/>
    </dgm:pt>
    <dgm:pt modelId="{21FC82D1-3934-4DCA-87AA-B9B1275A9A1D}" type="pres">
      <dgm:prSet presAssocID="{7BC7E49F-83A0-41F7-B5FA-7CBB857F2188}" presName="circle" presStyleCnt="0"/>
      <dgm:spPr/>
    </dgm:pt>
    <dgm:pt modelId="{7447ADE1-5BFB-44E9-8F9D-0C82FF56B137}" type="pres">
      <dgm:prSet presAssocID="{7BC7E49F-83A0-41F7-B5FA-7CBB857F2188}" presName="quadrant1" presStyleLbl="node1" presStyleIdx="0" presStyleCnt="4">
        <dgm:presLayoutVars>
          <dgm:chMax val="1"/>
          <dgm:bulletEnabled val="1"/>
        </dgm:presLayoutVars>
      </dgm:prSet>
      <dgm:spPr/>
    </dgm:pt>
    <dgm:pt modelId="{64F93E07-417B-4DC7-8079-92EB7B0152FF}" type="pres">
      <dgm:prSet presAssocID="{7BC7E49F-83A0-41F7-B5FA-7CBB857F2188}" presName="quadrant2" presStyleLbl="node1" presStyleIdx="1" presStyleCnt="4">
        <dgm:presLayoutVars>
          <dgm:chMax val="1"/>
          <dgm:bulletEnabled val="1"/>
        </dgm:presLayoutVars>
      </dgm:prSet>
      <dgm:spPr/>
    </dgm:pt>
    <dgm:pt modelId="{6EBF650C-9397-4CA0-8998-45B42BB29342}" type="pres">
      <dgm:prSet presAssocID="{7BC7E49F-83A0-41F7-B5FA-7CBB857F2188}" presName="quadrant3" presStyleLbl="node1" presStyleIdx="2" presStyleCnt="4">
        <dgm:presLayoutVars>
          <dgm:chMax val="1"/>
          <dgm:bulletEnabled val="1"/>
        </dgm:presLayoutVars>
      </dgm:prSet>
      <dgm:spPr/>
    </dgm:pt>
    <dgm:pt modelId="{463AFE86-BA29-440D-A523-D8EBDDAD7267}" type="pres">
      <dgm:prSet presAssocID="{7BC7E49F-83A0-41F7-B5FA-7CBB857F2188}" presName="quadrant4" presStyleLbl="node1" presStyleIdx="3" presStyleCnt="4">
        <dgm:presLayoutVars>
          <dgm:chMax val="1"/>
          <dgm:bulletEnabled val="1"/>
        </dgm:presLayoutVars>
      </dgm:prSet>
      <dgm:spPr/>
    </dgm:pt>
    <dgm:pt modelId="{BF19B641-6F0F-4824-AC79-B00E923F2A68}" type="pres">
      <dgm:prSet presAssocID="{7BC7E49F-83A0-41F7-B5FA-7CBB857F2188}" presName="quadrantPlaceholder" presStyleCnt="0"/>
      <dgm:spPr/>
    </dgm:pt>
    <dgm:pt modelId="{D2CDEDCB-A766-4395-BA79-A1B76426A977}" type="pres">
      <dgm:prSet presAssocID="{7BC7E49F-83A0-41F7-B5FA-7CBB857F2188}" presName="center1" presStyleLbl="fgShp" presStyleIdx="0" presStyleCnt="2"/>
      <dgm:spPr/>
    </dgm:pt>
    <dgm:pt modelId="{2A287B78-B14F-4346-9460-F97F218E3427}" type="pres">
      <dgm:prSet presAssocID="{7BC7E49F-83A0-41F7-B5FA-7CBB857F2188}" presName="center2" presStyleLbl="fgShp" presStyleIdx="1" presStyleCnt="2"/>
      <dgm:spPr/>
    </dgm:pt>
  </dgm:ptLst>
  <dgm:cxnLst>
    <dgm:cxn modelId="{FC854701-CD95-4B91-9D47-32966F68E2CF}" type="presOf" srcId="{BC545969-94C3-426D-91AD-BC50B7675DC2}" destId="{463AFE86-BA29-440D-A523-D8EBDDAD7267}" srcOrd="0" destOrd="0" presId="urn:microsoft.com/office/officeart/2005/8/layout/cycle4"/>
    <dgm:cxn modelId="{07511E0C-D339-4BC9-9E42-59E8C8EE73FD}" type="presOf" srcId="{06F7E0DD-C783-4D42-BE09-445991D4E6D6}" destId="{6EBF650C-9397-4CA0-8998-45B42BB29342}" srcOrd="0" destOrd="0" presId="urn:microsoft.com/office/officeart/2005/8/layout/cycle4"/>
    <dgm:cxn modelId="{0589501C-9042-4271-99E0-8FAD4DC2E5FB}" srcId="{7BC7E49F-83A0-41F7-B5FA-7CBB857F2188}" destId="{F98079CE-724F-4C37-9611-840C5DA8167A}" srcOrd="0" destOrd="0" parTransId="{6F87AC30-47E6-40D0-A1C7-92751993BBAA}" sibTransId="{04F88CA9-2482-49E3-AB00-DF6AB940A9B1}"/>
    <dgm:cxn modelId="{EAA32324-DFFF-4DCB-BDDE-EFECB45A5492}" type="presOf" srcId="{72181B4A-A7E9-40E3-8DE0-2489AB986BC2}" destId="{64F93E07-417B-4DC7-8079-92EB7B0152FF}" srcOrd="0" destOrd="0" presId="urn:microsoft.com/office/officeart/2005/8/layout/cycle4"/>
    <dgm:cxn modelId="{5CB3842B-17B4-4AA5-956F-C4978CE9A266}" type="presOf" srcId="{7BC7E49F-83A0-41F7-B5FA-7CBB857F2188}" destId="{4F1F6F77-0009-435C-87CD-63E2300B8563}" srcOrd="0" destOrd="0" presId="urn:microsoft.com/office/officeart/2005/8/layout/cycle4"/>
    <dgm:cxn modelId="{7206502E-4FE6-4DDB-8CC1-8FD317CDE564}" type="presOf" srcId="{EFED4238-C9CA-408D-BDB8-42D0A3D89055}" destId="{BAC9F892-E444-49BF-B7C4-919ADA4BD6CB}" srcOrd="1" destOrd="0" presId="urn:microsoft.com/office/officeart/2005/8/layout/cycle4"/>
    <dgm:cxn modelId="{8739243B-3DC7-4BA6-B565-B82F0FE64A91}" type="presOf" srcId="{76FD1132-89D5-4A7F-9A8B-3A3ADEEF2764}" destId="{15DC6D45-79BA-4404-9614-12DD44C75D0C}" srcOrd="0" destOrd="0" presId="urn:microsoft.com/office/officeart/2005/8/layout/cycle4"/>
    <dgm:cxn modelId="{50F2453B-32FB-430E-8592-BB8677DA9484}" srcId="{72181B4A-A7E9-40E3-8DE0-2489AB986BC2}" destId="{2430E270-9739-4F9E-880E-0186ABF89446}" srcOrd="0" destOrd="0" parTransId="{7C610EA1-64CF-402C-8CDF-5945CAA6A52E}" sibTransId="{0293BE75-627B-40F5-B6A3-BCA3615C453E}"/>
    <dgm:cxn modelId="{9EE4CD5F-6443-488C-AC97-B3927E8DA014}" srcId="{BC545969-94C3-426D-91AD-BC50B7675DC2}" destId="{76FD1132-89D5-4A7F-9A8B-3A3ADEEF2764}" srcOrd="0" destOrd="0" parTransId="{F801A4B2-2257-48D7-AA8D-CDBE7036AE12}" sibTransId="{A48B921C-9A3B-4688-994A-CCE83A301DB9}"/>
    <dgm:cxn modelId="{CB91E844-A51A-40D2-9A80-2768447EBDDD}" srcId="{7BC7E49F-83A0-41F7-B5FA-7CBB857F2188}" destId="{06F7E0DD-C783-4D42-BE09-445991D4E6D6}" srcOrd="2" destOrd="0" parTransId="{59844EDF-FF16-47C0-AE3C-F25D5CEB5909}" sibTransId="{B1093C70-8AA3-46D4-8F80-7E45C5A9560D}"/>
    <dgm:cxn modelId="{1C8EC465-1B4C-445B-9CB1-4DE1C16EBB8C}" type="presOf" srcId="{2430E270-9739-4F9E-880E-0186ABF89446}" destId="{9890CAD5-DDC1-4E43-9523-D2FEFF35AC51}" srcOrd="1" destOrd="0" presId="urn:microsoft.com/office/officeart/2005/8/layout/cycle4"/>
    <dgm:cxn modelId="{CC2F6B76-02B5-4A89-83B7-4F49A09940F7}" type="presOf" srcId="{E614CB8F-B7DA-4ED5-9A81-1B04BBF83C10}" destId="{F4E0416D-4C87-4182-B40A-AFEF71DD3A17}" srcOrd="1" destOrd="0" presId="urn:microsoft.com/office/officeart/2005/8/layout/cycle4"/>
    <dgm:cxn modelId="{FBD6C158-9A4A-4D4D-BB75-0D23C35A5A0F}" type="presOf" srcId="{76FD1132-89D5-4A7F-9A8B-3A3ADEEF2764}" destId="{D6AD7946-95D4-450B-871A-AE0412B18FBE}" srcOrd="1" destOrd="0" presId="urn:microsoft.com/office/officeart/2005/8/layout/cycle4"/>
    <dgm:cxn modelId="{334B828F-A844-4693-A2BA-EE131ED05B44}" srcId="{06F7E0DD-C783-4D42-BE09-445991D4E6D6}" destId="{EFED4238-C9CA-408D-BDB8-42D0A3D89055}" srcOrd="0" destOrd="0" parTransId="{F7B9373A-752D-41BB-BBC2-D76B4D883D74}" sibTransId="{08D73550-90BB-4112-A1E1-9B98B7BE6AA0}"/>
    <dgm:cxn modelId="{9A70E597-4ACF-4DDA-B61E-696EEC8B3E59}" type="presOf" srcId="{E614CB8F-B7DA-4ED5-9A81-1B04BBF83C10}" destId="{528DC0CF-B9F6-4764-8B2E-7C51A2CF15EC}" srcOrd="0" destOrd="0" presId="urn:microsoft.com/office/officeart/2005/8/layout/cycle4"/>
    <dgm:cxn modelId="{0BED9BA4-77FC-4C4E-B819-341A02210CAF}" srcId="{7BC7E49F-83A0-41F7-B5FA-7CBB857F2188}" destId="{BC545969-94C3-426D-91AD-BC50B7675DC2}" srcOrd="3" destOrd="0" parTransId="{303904D5-4663-4642-B763-53F0ACFFC8F3}" sibTransId="{DF004B60-FFA9-411F-819C-A1AC3331465D}"/>
    <dgm:cxn modelId="{B35B00A5-E8A8-44A1-82A8-2CB0B71FB1E5}" type="presOf" srcId="{2430E270-9739-4F9E-880E-0186ABF89446}" destId="{525E5848-FBD6-4765-B8FB-3D8E9CB0DD32}" srcOrd="0" destOrd="0" presId="urn:microsoft.com/office/officeart/2005/8/layout/cycle4"/>
    <dgm:cxn modelId="{01B66DB1-16A0-4EC5-A8D2-32A1D61B2255}" type="presOf" srcId="{F98079CE-724F-4C37-9611-840C5DA8167A}" destId="{7447ADE1-5BFB-44E9-8F9D-0C82FF56B137}" srcOrd="0" destOrd="0" presId="urn:microsoft.com/office/officeart/2005/8/layout/cycle4"/>
    <dgm:cxn modelId="{7211FCBD-7A30-46DC-90A0-4A577F85B8FC}" srcId="{F98079CE-724F-4C37-9611-840C5DA8167A}" destId="{E614CB8F-B7DA-4ED5-9A81-1B04BBF83C10}" srcOrd="0" destOrd="0" parTransId="{9A65C31C-0CA8-4699-A3C0-2A5858A3E1CD}" sibTransId="{4CF3456B-B65D-4AC3-9466-A3E2A4D0D812}"/>
    <dgm:cxn modelId="{C0FD93C5-2B5D-4249-A31E-F7057510C3CD}" srcId="{7BC7E49F-83A0-41F7-B5FA-7CBB857F2188}" destId="{72181B4A-A7E9-40E3-8DE0-2489AB986BC2}" srcOrd="1" destOrd="0" parTransId="{6E63DEE1-1147-405E-8CCE-D9E24A7272D0}" sibTransId="{2E00A5D3-02C9-4378-B93E-5837300D7B88}"/>
    <dgm:cxn modelId="{B199AACB-A5D6-4888-B561-FCBB458AB4AD}" type="presOf" srcId="{EFED4238-C9CA-408D-BDB8-42D0A3D89055}" destId="{EF139E83-E675-4859-85D8-D3A624042AF0}" srcOrd="0" destOrd="0" presId="urn:microsoft.com/office/officeart/2005/8/layout/cycle4"/>
    <dgm:cxn modelId="{D73412D1-715F-47EC-B7CB-8FD916A74136}" type="presParOf" srcId="{4F1F6F77-0009-435C-87CD-63E2300B8563}" destId="{8502D7AF-50E3-4A6A-B11A-C811008FD4A9}" srcOrd="0" destOrd="0" presId="urn:microsoft.com/office/officeart/2005/8/layout/cycle4"/>
    <dgm:cxn modelId="{3D19EFAF-A5D1-4843-B398-CA7E7FB4834C}" type="presParOf" srcId="{8502D7AF-50E3-4A6A-B11A-C811008FD4A9}" destId="{228ABD1E-33F7-4AC8-AC3C-8CFEB3FFAFF4}" srcOrd="0" destOrd="0" presId="urn:microsoft.com/office/officeart/2005/8/layout/cycle4"/>
    <dgm:cxn modelId="{13C13669-1C44-4893-B5F4-D937F6DA4D8C}" type="presParOf" srcId="{228ABD1E-33F7-4AC8-AC3C-8CFEB3FFAFF4}" destId="{528DC0CF-B9F6-4764-8B2E-7C51A2CF15EC}" srcOrd="0" destOrd="0" presId="urn:microsoft.com/office/officeart/2005/8/layout/cycle4"/>
    <dgm:cxn modelId="{9D375BA5-920E-490F-9350-9FCFF958E25C}" type="presParOf" srcId="{228ABD1E-33F7-4AC8-AC3C-8CFEB3FFAFF4}" destId="{F4E0416D-4C87-4182-B40A-AFEF71DD3A17}" srcOrd="1" destOrd="0" presId="urn:microsoft.com/office/officeart/2005/8/layout/cycle4"/>
    <dgm:cxn modelId="{1C322CFD-FF4A-4428-946F-319FF5A51F35}" type="presParOf" srcId="{8502D7AF-50E3-4A6A-B11A-C811008FD4A9}" destId="{B679C795-CEBC-4144-B627-87260262BF86}" srcOrd="1" destOrd="0" presId="urn:microsoft.com/office/officeart/2005/8/layout/cycle4"/>
    <dgm:cxn modelId="{DBB04C68-F156-4682-9139-85EDE09003FC}" type="presParOf" srcId="{B679C795-CEBC-4144-B627-87260262BF86}" destId="{525E5848-FBD6-4765-B8FB-3D8E9CB0DD32}" srcOrd="0" destOrd="0" presId="urn:microsoft.com/office/officeart/2005/8/layout/cycle4"/>
    <dgm:cxn modelId="{CACB56C6-EE11-4632-B980-B7EDC27C5D5F}" type="presParOf" srcId="{B679C795-CEBC-4144-B627-87260262BF86}" destId="{9890CAD5-DDC1-4E43-9523-D2FEFF35AC51}" srcOrd="1" destOrd="0" presId="urn:microsoft.com/office/officeart/2005/8/layout/cycle4"/>
    <dgm:cxn modelId="{EB0D854B-A761-4F39-B69B-307D3B0F8522}" type="presParOf" srcId="{8502D7AF-50E3-4A6A-B11A-C811008FD4A9}" destId="{8FB683D4-B922-4199-A66B-15317C31815C}" srcOrd="2" destOrd="0" presId="urn:microsoft.com/office/officeart/2005/8/layout/cycle4"/>
    <dgm:cxn modelId="{3BADACF2-8749-471C-821D-6205EEBCD218}" type="presParOf" srcId="{8FB683D4-B922-4199-A66B-15317C31815C}" destId="{EF139E83-E675-4859-85D8-D3A624042AF0}" srcOrd="0" destOrd="0" presId="urn:microsoft.com/office/officeart/2005/8/layout/cycle4"/>
    <dgm:cxn modelId="{E4C0BFF5-1D4B-41EB-BF4E-0761D5765A60}" type="presParOf" srcId="{8FB683D4-B922-4199-A66B-15317C31815C}" destId="{BAC9F892-E444-49BF-B7C4-919ADA4BD6CB}" srcOrd="1" destOrd="0" presId="urn:microsoft.com/office/officeart/2005/8/layout/cycle4"/>
    <dgm:cxn modelId="{295B1847-5A42-4303-9096-28F3DEC944FC}" type="presParOf" srcId="{8502D7AF-50E3-4A6A-B11A-C811008FD4A9}" destId="{7DCE9B43-F1A5-45FC-92B5-E71570A8A617}" srcOrd="3" destOrd="0" presId="urn:microsoft.com/office/officeart/2005/8/layout/cycle4"/>
    <dgm:cxn modelId="{EAA9FBFD-7E43-4FE5-B85D-053C76A0C87A}" type="presParOf" srcId="{7DCE9B43-F1A5-45FC-92B5-E71570A8A617}" destId="{15DC6D45-79BA-4404-9614-12DD44C75D0C}" srcOrd="0" destOrd="0" presId="urn:microsoft.com/office/officeart/2005/8/layout/cycle4"/>
    <dgm:cxn modelId="{DF31C759-5637-470B-90A1-24FA5C266CD7}" type="presParOf" srcId="{7DCE9B43-F1A5-45FC-92B5-E71570A8A617}" destId="{D6AD7946-95D4-450B-871A-AE0412B18FBE}" srcOrd="1" destOrd="0" presId="urn:microsoft.com/office/officeart/2005/8/layout/cycle4"/>
    <dgm:cxn modelId="{63846C14-0AC8-4137-913F-69F2E6852CDF}" type="presParOf" srcId="{8502D7AF-50E3-4A6A-B11A-C811008FD4A9}" destId="{3D01D7A5-3DC1-4A46-8F11-1BCC8BC7CD32}" srcOrd="4" destOrd="0" presId="urn:microsoft.com/office/officeart/2005/8/layout/cycle4"/>
    <dgm:cxn modelId="{40113661-7D6B-4008-B43A-601847832F46}" type="presParOf" srcId="{4F1F6F77-0009-435C-87CD-63E2300B8563}" destId="{21FC82D1-3934-4DCA-87AA-B9B1275A9A1D}" srcOrd="1" destOrd="0" presId="urn:microsoft.com/office/officeart/2005/8/layout/cycle4"/>
    <dgm:cxn modelId="{28E66424-7F64-4725-9F4E-0586A8C9470A}" type="presParOf" srcId="{21FC82D1-3934-4DCA-87AA-B9B1275A9A1D}" destId="{7447ADE1-5BFB-44E9-8F9D-0C82FF56B137}" srcOrd="0" destOrd="0" presId="urn:microsoft.com/office/officeart/2005/8/layout/cycle4"/>
    <dgm:cxn modelId="{4D2603BC-E602-4985-8588-451B583F1825}" type="presParOf" srcId="{21FC82D1-3934-4DCA-87AA-B9B1275A9A1D}" destId="{64F93E07-417B-4DC7-8079-92EB7B0152FF}" srcOrd="1" destOrd="0" presId="urn:microsoft.com/office/officeart/2005/8/layout/cycle4"/>
    <dgm:cxn modelId="{0B4EE6AF-67F7-4E54-8E2F-38D6CFFC9905}" type="presParOf" srcId="{21FC82D1-3934-4DCA-87AA-B9B1275A9A1D}" destId="{6EBF650C-9397-4CA0-8998-45B42BB29342}" srcOrd="2" destOrd="0" presId="urn:microsoft.com/office/officeart/2005/8/layout/cycle4"/>
    <dgm:cxn modelId="{8DC43BD3-1D8F-4C99-8C08-610817F98D07}" type="presParOf" srcId="{21FC82D1-3934-4DCA-87AA-B9B1275A9A1D}" destId="{463AFE86-BA29-440D-A523-D8EBDDAD7267}" srcOrd="3" destOrd="0" presId="urn:microsoft.com/office/officeart/2005/8/layout/cycle4"/>
    <dgm:cxn modelId="{881ED000-696B-456B-BFAE-8772586A842A}" type="presParOf" srcId="{21FC82D1-3934-4DCA-87AA-B9B1275A9A1D}" destId="{BF19B641-6F0F-4824-AC79-B00E923F2A68}" srcOrd="4" destOrd="0" presId="urn:microsoft.com/office/officeart/2005/8/layout/cycle4"/>
    <dgm:cxn modelId="{E7F39BBB-5E5D-478C-B102-E430C3086583}" type="presParOf" srcId="{4F1F6F77-0009-435C-87CD-63E2300B8563}" destId="{D2CDEDCB-A766-4395-BA79-A1B76426A977}" srcOrd="2" destOrd="0" presId="urn:microsoft.com/office/officeart/2005/8/layout/cycle4"/>
    <dgm:cxn modelId="{618D1FF5-F44A-4616-8D2D-4FD149ADC7B9}" type="presParOf" srcId="{4F1F6F77-0009-435C-87CD-63E2300B8563}" destId="{2A287B78-B14F-4346-9460-F97F218E3427}"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139E83-E675-4859-85D8-D3A624042AF0}">
      <dsp:nvSpPr>
        <dsp:cNvPr id="0" name=""/>
        <dsp:cNvSpPr/>
      </dsp:nvSpPr>
      <dsp:spPr>
        <a:xfrm>
          <a:off x="4973675" y="2639377"/>
          <a:ext cx="1917429" cy="124205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Cattle</a:t>
          </a:r>
        </a:p>
      </dsp:txBody>
      <dsp:txXfrm>
        <a:off x="5576188" y="2977176"/>
        <a:ext cx="1287632" cy="876976"/>
      </dsp:txXfrm>
    </dsp:sp>
    <dsp:sp modelId="{15DC6D45-79BA-4404-9614-12DD44C75D0C}">
      <dsp:nvSpPr>
        <dsp:cNvPr id="0" name=""/>
        <dsp:cNvSpPr/>
      </dsp:nvSpPr>
      <dsp:spPr>
        <a:xfrm>
          <a:off x="1544622" y="2639377"/>
          <a:ext cx="2518659" cy="124205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Organic Products</a:t>
          </a:r>
        </a:p>
      </dsp:txBody>
      <dsp:txXfrm>
        <a:off x="1571906" y="2977176"/>
        <a:ext cx="1708493" cy="876976"/>
      </dsp:txXfrm>
    </dsp:sp>
    <dsp:sp modelId="{525E5848-FBD6-4765-B8FB-3D8E9CB0DD32}">
      <dsp:nvSpPr>
        <dsp:cNvPr id="0" name=""/>
        <dsp:cNvSpPr/>
      </dsp:nvSpPr>
      <dsp:spPr>
        <a:xfrm>
          <a:off x="4813090" y="0"/>
          <a:ext cx="2238599" cy="124205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228600" lvl="1" indent="-228600" algn="l" defTabSz="1022350">
            <a:lnSpc>
              <a:spcPct val="90000"/>
            </a:lnSpc>
            <a:spcBef>
              <a:spcPct val="0"/>
            </a:spcBef>
            <a:spcAft>
              <a:spcPct val="15000"/>
            </a:spcAft>
            <a:buChar char="•"/>
          </a:pPr>
          <a:r>
            <a:rPr lang="en-US" sz="2300" kern="1200" dirty="0"/>
            <a:t>Fruits</a:t>
          </a:r>
        </a:p>
      </dsp:txBody>
      <dsp:txXfrm>
        <a:off x="5511954" y="27284"/>
        <a:ext cx="1512451" cy="876976"/>
      </dsp:txXfrm>
    </dsp:sp>
    <dsp:sp modelId="{528DC0CF-B9F6-4764-8B2E-7C51A2CF15EC}">
      <dsp:nvSpPr>
        <dsp:cNvPr id="0" name=""/>
        <dsp:cNvSpPr/>
      </dsp:nvSpPr>
      <dsp:spPr>
        <a:xfrm>
          <a:off x="1601100" y="0"/>
          <a:ext cx="2405703" cy="1242059"/>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Vegetation</a:t>
          </a:r>
        </a:p>
      </dsp:txBody>
      <dsp:txXfrm>
        <a:off x="1628384" y="27284"/>
        <a:ext cx="1629424" cy="876976"/>
      </dsp:txXfrm>
    </dsp:sp>
    <dsp:sp modelId="{7447ADE1-5BFB-44E9-8F9D-0C82FF56B137}">
      <dsp:nvSpPr>
        <dsp:cNvPr id="0" name=""/>
        <dsp:cNvSpPr/>
      </dsp:nvSpPr>
      <dsp:spPr>
        <a:xfrm>
          <a:off x="2578679" y="221241"/>
          <a:ext cx="1680662" cy="1680662"/>
        </a:xfrm>
        <a:prstGeom prst="pieWedg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Rice Wheat Potato</a:t>
          </a:r>
        </a:p>
      </dsp:txBody>
      <dsp:txXfrm>
        <a:off x="3070934" y="713496"/>
        <a:ext cx="1188407" cy="1188407"/>
      </dsp:txXfrm>
    </dsp:sp>
    <dsp:sp modelId="{64F93E07-417B-4DC7-8079-92EB7B0152FF}">
      <dsp:nvSpPr>
        <dsp:cNvPr id="0" name=""/>
        <dsp:cNvSpPr/>
      </dsp:nvSpPr>
      <dsp:spPr>
        <a:xfrm rot="5400000">
          <a:off x="4336970" y="221241"/>
          <a:ext cx="1680662" cy="1680662"/>
        </a:xfrm>
        <a:prstGeom prst="pieWedg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Banana Mango Orange</a:t>
          </a:r>
        </a:p>
      </dsp:txBody>
      <dsp:txXfrm rot="-5400000">
        <a:off x="4336970" y="713496"/>
        <a:ext cx="1188407" cy="1188407"/>
      </dsp:txXfrm>
    </dsp:sp>
    <dsp:sp modelId="{6EBF650C-9397-4CA0-8998-45B42BB29342}">
      <dsp:nvSpPr>
        <dsp:cNvPr id="0" name=""/>
        <dsp:cNvSpPr/>
      </dsp:nvSpPr>
      <dsp:spPr>
        <a:xfrm rot="10800000">
          <a:off x="4336970" y="1979532"/>
          <a:ext cx="1680662" cy="1680662"/>
        </a:xfrm>
        <a:prstGeom prst="pieWedg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Cow Goat</a:t>
          </a:r>
        </a:p>
      </dsp:txBody>
      <dsp:txXfrm rot="10800000">
        <a:off x="4336970" y="1979532"/>
        <a:ext cx="1188407" cy="1188407"/>
      </dsp:txXfrm>
    </dsp:sp>
    <dsp:sp modelId="{463AFE86-BA29-440D-A523-D8EBDDAD7267}">
      <dsp:nvSpPr>
        <dsp:cNvPr id="0" name=""/>
        <dsp:cNvSpPr/>
      </dsp:nvSpPr>
      <dsp:spPr>
        <a:xfrm rot="16200000">
          <a:off x="2578679" y="1979532"/>
          <a:ext cx="1680662" cy="1680662"/>
        </a:xfrm>
        <a:prstGeom prst="pieWedg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Organic Fertilizer</a:t>
          </a:r>
        </a:p>
      </dsp:txBody>
      <dsp:txXfrm rot="5400000">
        <a:off x="3070934" y="1979532"/>
        <a:ext cx="1188407" cy="1188407"/>
      </dsp:txXfrm>
    </dsp:sp>
    <dsp:sp modelId="{D2CDEDCB-A766-4395-BA79-A1B76426A977}">
      <dsp:nvSpPr>
        <dsp:cNvPr id="0" name=""/>
        <dsp:cNvSpPr/>
      </dsp:nvSpPr>
      <dsp:spPr>
        <a:xfrm>
          <a:off x="4008018" y="1591389"/>
          <a:ext cx="580274" cy="504586"/>
        </a:xfrm>
        <a:prstGeom prst="circularArrow">
          <a:avLst/>
        </a:prstGeom>
        <a:solidFill>
          <a:schemeClr val="accent1">
            <a:tint val="6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A287B78-B14F-4346-9460-F97F218E3427}">
      <dsp:nvSpPr>
        <dsp:cNvPr id="0" name=""/>
        <dsp:cNvSpPr/>
      </dsp:nvSpPr>
      <dsp:spPr>
        <a:xfrm rot="10800000">
          <a:off x="4008018" y="1785461"/>
          <a:ext cx="580274" cy="504586"/>
        </a:xfrm>
        <a:prstGeom prst="circularArrow">
          <a:avLst/>
        </a:prstGeom>
        <a:solidFill>
          <a:schemeClr val="accent1">
            <a:tint val="6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jpeg>
</file>

<file path=ppt/media/image5.jpeg>
</file>

<file path=ppt/media/image6.pn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918848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1363812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615387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23477925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2024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13676245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18224010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1707129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865869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AA93A6-6D6B-448B-B78D-5D5C6B8956F8}" type="datetimeFigureOut">
              <a:rPr lang="en-US" smtClean="0"/>
              <a:t>10/6/2024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7405016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AA93A6-6D6B-448B-B78D-5D5C6B8956F8}" type="datetimeFigureOut">
              <a:rPr lang="en-US" smtClean="0"/>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852868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AA93A6-6D6B-448B-B78D-5D5C6B8956F8}" type="datetimeFigureOut">
              <a:rPr lang="en-US" smtClean="0"/>
              <a:t>10/6/2024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3300734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AA93A6-6D6B-448B-B78D-5D5C6B8956F8}" type="datetimeFigureOut">
              <a:rPr lang="en-US" smtClean="0"/>
              <a:t>10/6/2024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2295133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AA93A6-6D6B-448B-B78D-5D5C6B8956F8}" type="datetimeFigureOut">
              <a:rPr lang="en-US" smtClean="0"/>
              <a:t>10/6/2024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3298319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AA93A6-6D6B-448B-B78D-5D5C6B8956F8}" type="datetimeFigureOut">
              <a:rPr lang="en-US" smtClean="0"/>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1048294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AA93A6-6D6B-448B-B78D-5D5C6B8956F8}" type="datetimeFigureOut">
              <a:rPr lang="en-US" smtClean="0"/>
              <a:t>10/6/2024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D604DC-A80C-41F5-B8CC-62BBCBA55540}" type="slidenum">
              <a:rPr lang="en-US" smtClean="0"/>
              <a:t>‹#›</a:t>
            </a:fld>
            <a:endParaRPr lang="en-US"/>
          </a:p>
        </p:txBody>
      </p:sp>
    </p:spTree>
    <p:extLst>
      <p:ext uri="{BB962C8B-B14F-4D97-AF65-F5344CB8AC3E}">
        <p14:creationId xmlns:p14="http://schemas.microsoft.com/office/powerpoint/2010/main" val="285880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EAA93A6-6D6B-448B-B78D-5D5C6B8956F8}" type="datetimeFigureOut">
              <a:rPr lang="en-US" smtClean="0"/>
              <a:t>10/6/2024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7D604DC-A80C-41F5-B8CC-62BBCBA55540}" type="slidenum">
              <a:rPr lang="en-US" smtClean="0"/>
              <a:t>‹#›</a:t>
            </a:fld>
            <a:endParaRPr lang="en-US"/>
          </a:p>
        </p:txBody>
      </p:sp>
      <p:sp>
        <p:nvSpPr>
          <p:cNvPr id="8" name="TextBox 7">
            <a:extLst>
              <a:ext uri="{FF2B5EF4-FFF2-40B4-BE49-F238E27FC236}">
                <a16:creationId xmlns:a16="http://schemas.microsoft.com/office/drawing/2014/main" id="{64AC5C30-4568-1F6B-2C57-BF181974B410}"/>
              </a:ext>
            </a:extLst>
          </p:cNvPr>
          <p:cNvSpPr txBox="1"/>
          <p:nvPr userDrawn="1"/>
        </p:nvSpPr>
        <p:spPr>
          <a:xfrm rot="20051666">
            <a:off x="2377440" y="2836260"/>
            <a:ext cx="8307977" cy="1015663"/>
          </a:xfrm>
          <a:prstGeom prst="rect">
            <a:avLst/>
          </a:prstGeom>
          <a:noFill/>
        </p:spPr>
        <p:txBody>
          <a:bodyPr wrap="square" rtlCol="0">
            <a:spAutoFit/>
          </a:bodyPr>
          <a:lstStyle/>
          <a:p>
            <a:pPr algn="ctr"/>
            <a:r>
              <a:rPr lang="en-US" sz="6000" dirty="0">
                <a:solidFill>
                  <a:schemeClr val="accent3">
                    <a:lumMod val="60000"/>
                    <a:lumOff val="40000"/>
                  </a:schemeClr>
                </a:solidFill>
                <a:latin typeface="Times New Roman" panose="02020603050405020304" pitchFamily="18" charset="0"/>
                <a:cs typeface="Times New Roman" panose="02020603050405020304" pitchFamily="18" charset="0"/>
              </a:rPr>
              <a:t>F M AKRAMUL</a:t>
            </a:r>
          </a:p>
        </p:txBody>
      </p:sp>
    </p:spTree>
    <p:extLst>
      <p:ext uri="{BB962C8B-B14F-4D97-AF65-F5344CB8AC3E}">
        <p14:creationId xmlns:p14="http://schemas.microsoft.com/office/powerpoint/2010/main" val="39533916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jpeg"/><Relationship Id="rId7"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hyperlink" Target="https://www.flickr.com/photos/ligthelm/10866943666" TargetMode="External"/><Relationship Id="rId9"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hyperlink" Target="https://www.flickr.com/photos/ligthelm/10866943666" TargetMode="Externa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167534-C06D-9382-1459-79D3E1F431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3249" y="675397"/>
            <a:ext cx="3714750" cy="2581275"/>
          </a:xfrm>
          <a:prstGeom prst="rect">
            <a:avLst/>
          </a:prstGeom>
        </p:spPr>
      </p:pic>
      <p:sp>
        <p:nvSpPr>
          <p:cNvPr id="2" name="Title 1">
            <a:extLst>
              <a:ext uri="{FF2B5EF4-FFF2-40B4-BE49-F238E27FC236}">
                <a16:creationId xmlns:a16="http://schemas.microsoft.com/office/drawing/2014/main" id="{C97A8631-C7D8-A4FA-27FC-B8269CAFC3DA}"/>
              </a:ext>
            </a:extLst>
          </p:cNvPr>
          <p:cNvSpPr>
            <a:spLocks noGrp="1"/>
          </p:cNvSpPr>
          <p:nvPr>
            <p:ph type="ctrTitle"/>
          </p:nvPr>
        </p:nvSpPr>
        <p:spPr>
          <a:xfrm>
            <a:off x="1195754" y="1026942"/>
            <a:ext cx="5936566" cy="1688123"/>
          </a:xfrm>
        </p:spPr>
        <p:txBody>
          <a:bodyPr>
            <a:normAutofit/>
          </a:bodyPr>
          <a:lstStyle/>
          <a:p>
            <a:r>
              <a:rPr lang="en-US" sz="4000" b="1" kern="100" dirty="0">
                <a:solidFill>
                  <a:srgbClr val="70AD47"/>
                </a:solidFill>
                <a:effectLst/>
                <a:latin typeface="Times New Roman" panose="02020603050405020304" pitchFamily="18" charset="0"/>
                <a:ea typeface="Calibri" panose="020F0502020204030204" pitchFamily="34" charset="0"/>
                <a:cs typeface="Vrinda" panose="020B0502040204020203" pitchFamily="34" charset="0"/>
              </a:rPr>
              <a:t>Akram Productive Farm</a:t>
            </a:r>
            <a:br>
              <a:rPr lang="en-US" sz="4000" b="1" kern="100" dirty="0">
                <a:solidFill>
                  <a:srgbClr val="70AD47"/>
                </a:solidFill>
                <a:latin typeface="Calibri" panose="020F0502020204030204" pitchFamily="34" charset="0"/>
                <a:ea typeface="Calibri" panose="020F0502020204030204" pitchFamily="34" charset="0"/>
                <a:cs typeface="Vrinda" panose="020B0502040204020203" pitchFamily="34" charset="0"/>
              </a:rPr>
            </a:br>
            <a:r>
              <a:rPr lang="en-US" sz="1800" kern="1400" spc="-50" dirty="0">
                <a:solidFill>
                  <a:srgbClr val="70AD47"/>
                </a:solidFill>
                <a:effectLst/>
                <a:latin typeface="Times New Roman" panose="02020603050405020304" pitchFamily="18" charset="0"/>
                <a:ea typeface="Times New Roman" panose="02020603050405020304" pitchFamily="18" charset="0"/>
                <a:cs typeface="Vrinda" panose="020B0502040204020203" pitchFamily="34" charset="0"/>
              </a:rPr>
              <a:t>PROMOTE ORGANIC AGRICULTURE</a:t>
            </a:r>
            <a:br>
              <a:rPr lang="en-US" sz="1800" kern="1400" spc="-50" dirty="0">
                <a:effectLst/>
                <a:latin typeface="Calibri Light" panose="020F0302020204030204" pitchFamily="34" charset="0"/>
                <a:ea typeface="Times New Roman" panose="02020603050405020304" pitchFamily="18" charset="0"/>
                <a:cs typeface="Vrinda" panose="020B0502040204020203" pitchFamily="34" charset="0"/>
              </a:rPr>
            </a:br>
            <a:endParaRPr lang="en-US" sz="4000" dirty="0"/>
          </a:p>
        </p:txBody>
      </p:sp>
      <p:sp>
        <p:nvSpPr>
          <p:cNvPr id="3" name="Subtitle 2">
            <a:extLst>
              <a:ext uri="{FF2B5EF4-FFF2-40B4-BE49-F238E27FC236}">
                <a16:creationId xmlns:a16="http://schemas.microsoft.com/office/drawing/2014/main" id="{E4F1F766-8C35-C164-4890-03356EEE51DE}"/>
              </a:ext>
            </a:extLst>
          </p:cNvPr>
          <p:cNvSpPr>
            <a:spLocks noGrp="1"/>
          </p:cNvSpPr>
          <p:nvPr>
            <p:ph type="subTitle" idx="1"/>
          </p:nvPr>
        </p:nvSpPr>
        <p:spPr>
          <a:xfrm>
            <a:off x="6361001" y="3429000"/>
            <a:ext cx="4306998" cy="2402058"/>
          </a:xfrm>
          <a:solidFill>
            <a:schemeClr val="accent2">
              <a:lumMod val="40000"/>
              <a:lumOff val="60000"/>
            </a:schemeClr>
          </a:solidFill>
        </p:spPr>
        <p:txBody>
          <a:bodyPr>
            <a:noAutofit/>
          </a:bodyPr>
          <a:lstStyle/>
          <a:p>
            <a:pPr marL="0" marR="0" algn="l">
              <a:lnSpc>
                <a:spcPct val="107000"/>
              </a:lnSpc>
              <a:spcBef>
                <a:spcPts val="0"/>
              </a:spcBef>
              <a:spcAft>
                <a:spcPts val="800"/>
              </a:spcAft>
            </a:pPr>
            <a:r>
              <a:rPr lang="en-US" sz="2000" kern="100" dirty="0">
                <a:solidFill>
                  <a:srgbClr val="C00000"/>
                </a:solidFill>
                <a:effectLst/>
                <a:latin typeface="Calibri" panose="020F0502020204030204" pitchFamily="34" charset="0"/>
                <a:ea typeface="Calibri" panose="020F0502020204030204" pitchFamily="34" charset="0"/>
                <a:cs typeface="Vrinda" panose="020B0502040204020203" pitchFamily="34" charset="0"/>
              </a:rPr>
              <a:t>Name:  F M </a:t>
            </a:r>
            <a:r>
              <a:rPr lang="en-US" sz="2000" kern="100" dirty="0" err="1">
                <a:solidFill>
                  <a:srgbClr val="C00000"/>
                </a:solidFill>
                <a:effectLst/>
                <a:latin typeface="Calibri" panose="020F0502020204030204" pitchFamily="34" charset="0"/>
                <a:ea typeface="Calibri" panose="020F0502020204030204" pitchFamily="34" charset="0"/>
                <a:cs typeface="Vrinda" panose="020B0502040204020203" pitchFamily="34" charset="0"/>
              </a:rPr>
              <a:t>Akramul</a:t>
            </a:r>
            <a:endParaRPr lang="en-US" sz="2000" kern="100" dirty="0">
              <a:solidFill>
                <a:srgbClr val="C00000"/>
              </a:solidFill>
              <a:effectLst/>
              <a:latin typeface="Calibri" panose="020F0502020204030204" pitchFamily="34" charset="0"/>
              <a:ea typeface="Calibri" panose="020F0502020204030204" pitchFamily="34" charset="0"/>
              <a:cs typeface="Vrinda" panose="020B0502040204020203" pitchFamily="34" charset="0"/>
            </a:endParaRPr>
          </a:p>
          <a:p>
            <a:pPr marL="0" marR="0" algn="l">
              <a:lnSpc>
                <a:spcPct val="107000"/>
              </a:lnSpc>
              <a:spcBef>
                <a:spcPts val="0"/>
              </a:spcBef>
              <a:spcAft>
                <a:spcPts val="800"/>
              </a:spcAft>
            </a:pPr>
            <a:r>
              <a:rPr lang="en-US" sz="2000" kern="100" dirty="0">
                <a:solidFill>
                  <a:srgbClr val="C00000"/>
                </a:solidFill>
                <a:effectLst/>
                <a:latin typeface="Calibri" panose="020F0502020204030204" pitchFamily="34" charset="0"/>
                <a:ea typeface="Calibri" panose="020F0502020204030204" pitchFamily="34" charset="0"/>
                <a:cs typeface="Vrinda" panose="020B0502040204020203" pitchFamily="34" charset="0"/>
              </a:rPr>
              <a:t>Roll:      01-022-02</a:t>
            </a:r>
          </a:p>
          <a:p>
            <a:pPr algn="l">
              <a:lnSpc>
                <a:spcPct val="107000"/>
              </a:lnSpc>
              <a:spcBef>
                <a:spcPts val="0"/>
              </a:spcBef>
              <a:spcAft>
                <a:spcPts val="800"/>
              </a:spcAft>
            </a:pPr>
            <a:r>
              <a:rPr lang="en-US" sz="2000" kern="100" dirty="0">
                <a:solidFill>
                  <a:srgbClr val="C00000"/>
                </a:solidFill>
                <a:effectLst/>
                <a:latin typeface="Calibri" panose="020F0502020204030204" pitchFamily="34" charset="0"/>
                <a:ea typeface="Calibri" panose="020F0502020204030204" pitchFamily="34" charset="0"/>
                <a:cs typeface="Vrinda" panose="020B0502040204020203" pitchFamily="34" charset="0"/>
              </a:rPr>
              <a:t>Batch:    022</a:t>
            </a:r>
          </a:p>
          <a:p>
            <a:pPr marL="0" marR="0" algn="l">
              <a:lnSpc>
                <a:spcPct val="107000"/>
              </a:lnSpc>
              <a:spcBef>
                <a:spcPts val="0"/>
              </a:spcBef>
              <a:spcAft>
                <a:spcPts val="800"/>
              </a:spcAft>
            </a:pPr>
            <a:r>
              <a:rPr lang="en-US" sz="2000" kern="100" dirty="0">
                <a:solidFill>
                  <a:srgbClr val="C00000"/>
                </a:solidFill>
                <a:latin typeface="Calibri" panose="020F0502020204030204" pitchFamily="34" charset="0"/>
                <a:ea typeface="Calibri" panose="020F0502020204030204" pitchFamily="34" charset="0"/>
                <a:cs typeface="Vrinda" panose="020B0502040204020203" pitchFamily="34" charset="0"/>
              </a:rPr>
              <a:t>Dept.: Soil and </a:t>
            </a:r>
            <a:r>
              <a:rPr lang="en-US" sz="2000" kern="100" dirty="0" err="1">
                <a:solidFill>
                  <a:srgbClr val="C00000"/>
                </a:solidFill>
                <a:latin typeface="Calibri" panose="020F0502020204030204" pitchFamily="34" charset="0"/>
                <a:ea typeface="Calibri" panose="020F0502020204030204" pitchFamily="34" charset="0"/>
                <a:cs typeface="Vrinda" panose="020B0502040204020203" pitchFamily="34" charset="0"/>
              </a:rPr>
              <a:t>Environmenta</a:t>
            </a:r>
            <a:r>
              <a:rPr lang="en-US" sz="2000" kern="100" dirty="0">
                <a:solidFill>
                  <a:srgbClr val="C00000"/>
                </a:solidFill>
                <a:latin typeface="Calibri" panose="020F0502020204030204" pitchFamily="34" charset="0"/>
                <a:ea typeface="Calibri" panose="020F0502020204030204" pitchFamily="34" charset="0"/>
                <a:cs typeface="Vrinda" panose="020B0502040204020203" pitchFamily="34" charset="0"/>
              </a:rPr>
              <a:t> Sciences</a:t>
            </a:r>
          </a:p>
          <a:p>
            <a:pPr marL="0" marR="0" algn="l">
              <a:lnSpc>
                <a:spcPct val="107000"/>
              </a:lnSpc>
              <a:spcBef>
                <a:spcPts val="0"/>
              </a:spcBef>
              <a:spcAft>
                <a:spcPts val="800"/>
              </a:spcAft>
            </a:pPr>
            <a:r>
              <a:rPr lang="en-US" sz="2000" kern="100" dirty="0">
                <a:solidFill>
                  <a:srgbClr val="C00000"/>
                </a:solidFill>
                <a:effectLst/>
                <a:latin typeface="Calibri" panose="020F0502020204030204" pitchFamily="34" charset="0"/>
                <a:ea typeface="Calibri" panose="020F0502020204030204" pitchFamily="34" charset="0"/>
                <a:cs typeface="Vrinda" panose="020B0502040204020203" pitchFamily="34" charset="0"/>
              </a:rPr>
              <a:t>Date:      06 Oct 2024</a:t>
            </a:r>
          </a:p>
          <a:p>
            <a:endParaRPr lang="en-US" sz="2000" dirty="0"/>
          </a:p>
        </p:txBody>
      </p:sp>
      <p:pic>
        <p:nvPicPr>
          <p:cNvPr id="5" name="Picture 4">
            <a:extLst>
              <a:ext uri="{FF2B5EF4-FFF2-40B4-BE49-F238E27FC236}">
                <a16:creationId xmlns:a16="http://schemas.microsoft.com/office/drawing/2014/main" id="{672F696A-DDD9-84BD-5D24-ABE484B12693}"/>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002232" y="3383720"/>
            <a:ext cx="1562100" cy="1314450"/>
          </a:xfrm>
          <a:prstGeom prst="rect">
            <a:avLst/>
          </a:prstGeom>
          <a:ln>
            <a:noFill/>
          </a:ln>
        </p:spPr>
      </p:pic>
      <p:pic>
        <p:nvPicPr>
          <p:cNvPr id="6" name="Picture 5">
            <a:extLst>
              <a:ext uri="{FF2B5EF4-FFF2-40B4-BE49-F238E27FC236}">
                <a16:creationId xmlns:a16="http://schemas.microsoft.com/office/drawing/2014/main" id="{4C76FFB3-0510-0322-937C-3EA579B562A7}"/>
              </a:ext>
            </a:extLst>
          </p:cNvPr>
          <p:cNvPicPr>
            <a:picLocks noChangeAspect="1"/>
          </p:cNvPicPr>
          <p:nvPr/>
        </p:nvPicPr>
        <p:blipFill rotWithShape="1">
          <a:blip r:embed="rId5">
            <a:extLst>
              <a:ext uri="{28A0092B-C50C-407E-A947-70E740481C1C}">
                <a14:useLocalDpi xmlns:a14="http://schemas.microsoft.com/office/drawing/2010/main" val="0"/>
              </a:ext>
            </a:extLst>
          </a:blip>
          <a:srcRect l="41451"/>
          <a:stretch/>
        </p:blipFill>
        <p:spPr bwMode="auto">
          <a:xfrm rot="10800000" flipV="1">
            <a:off x="1519897" y="4287570"/>
            <a:ext cx="1752600" cy="1265555"/>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EA0ECE44-F5F8-1D15-6BDB-51AC7A95115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1069823">
            <a:off x="4205747" y="4250576"/>
            <a:ext cx="1530350" cy="166814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8" name="Picture 7">
            <a:extLst>
              <a:ext uri="{FF2B5EF4-FFF2-40B4-BE49-F238E27FC236}">
                <a16:creationId xmlns:a16="http://schemas.microsoft.com/office/drawing/2014/main" id="{E7BE10C0-3B3F-4CC6-00C0-85EEFE1002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16400" y="4688825"/>
            <a:ext cx="1170305" cy="803275"/>
          </a:xfrm>
          <a:prstGeom prst="rect">
            <a:avLst/>
          </a:prstGeom>
          <a:ln>
            <a:noFill/>
          </a:ln>
          <a:effectLst>
            <a:softEdge rad="112500"/>
          </a:effectLst>
        </p:spPr>
      </p:pic>
      <p:pic>
        <p:nvPicPr>
          <p:cNvPr id="9" name="Picture 8">
            <a:extLst>
              <a:ext uri="{FF2B5EF4-FFF2-40B4-BE49-F238E27FC236}">
                <a16:creationId xmlns:a16="http://schemas.microsoft.com/office/drawing/2014/main" id="{746EDC91-A2CE-CD78-8158-709BA95BB9F5}"/>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87452" y="3066610"/>
            <a:ext cx="1414780" cy="1423035"/>
          </a:xfrm>
          <a:prstGeom prst="rect">
            <a:avLst/>
          </a:prstGeom>
          <a:noFill/>
        </p:spPr>
      </p:pic>
      <p:pic>
        <p:nvPicPr>
          <p:cNvPr id="10" name="Picture 9">
            <a:extLst>
              <a:ext uri="{FF2B5EF4-FFF2-40B4-BE49-F238E27FC236}">
                <a16:creationId xmlns:a16="http://schemas.microsoft.com/office/drawing/2014/main" id="{2BE36A56-A5D1-73FA-E722-59E2D5E330E8}"/>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522265" y="3354759"/>
            <a:ext cx="1308735" cy="932811"/>
          </a:xfrm>
          <a:prstGeom prst="rect">
            <a:avLst/>
          </a:prstGeom>
          <a:ln>
            <a:noFill/>
          </a:ln>
          <a:effectLst>
            <a:softEdge rad="112500"/>
          </a:effectLst>
        </p:spPr>
      </p:pic>
    </p:spTree>
    <p:extLst>
      <p:ext uri="{BB962C8B-B14F-4D97-AF65-F5344CB8AC3E}">
        <p14:creationId xmlns:p14="http://schemas.microsoft.com/office/powerpoint/2010/main" val="3620500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bg/>
                                          </p:spTgt>
                                        </p:tgtEl>
                                        <p:attrNameLst>
                                          <p:attrName>style.visibility</p:attrName>
                                        </p:attrNameLst>
                                      </p:cBhvr>
                                      <p:to>
                                        <p:strVal val="visible"/>
                                      </p:to>
                                    </p:set>
                                    <p:animEffect transition="in" filter="fade">
                                      <p:cBhvr>
                                        <p:cTn id="13" dur="500"/>
                                        <p:tgtEl>
                                          <p:spTgt spid="3">
                                            <p:bg/>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animEffect transition="in" filter="fade">
                                      <p:cBhvr>
                                        <p:cTn id="23" dur="500"/>
                                        <p:tgtEl>
                                          <p:spTgt spid="3">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500"/>
                                        <p:tgtEl>
                                          <p:spTgt spid="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500"/>
                                        <p:tgtEl>
                                          <p:spTgt spid="3">
                                            <p:txEl>
                                              <p:pRg st="4" end="4"/>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fade">
                                      <p:cBhvr>
                                        <p:cTn id="41" dur="500"/>
                                        <p:tgtEl>
                                          <p:spTgt spid="5"/>
                                        </p:tgtEl>
                                      </p:cBhvr>
                                    </p:animEffect>
                                  </p:childTnLst>
                                </p:cTn>
                              </p:par>
                              <p:par>
                                <p:cTn id="42" presetID="10" presetClass="entr" presetSubtype="0" fill="hold" nodeType="with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par>
                                <p:cTn id="45" presetID="10" presetClass="entr" presetSubtype="0" fill="hold" nodeType="with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par>
                                <p:cTn id="48" presetID="10" presetClass="entr" presetSubtype="0" fill="hold" nodeType="with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fade">
                                      <p:cBhvr>
                                        <p:cTn id="50" dur="500"/>
                                        <p:tgtEl>
                                          <p:spTgt spid="8"/>
                                        </p:tgtEl>
                                      </p:cBhvr>
                                    </p:animEffect>
                                  </p:childTnLst>
                                </p:cTn>
                              </p:par>
                              <p:par>
                                <p:cTn id="51" presetID="10" presetClass="entr" presetSubtype="0" fill="hold" nodeType="with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par>
                                <p:cTn id="54" presetID="10" presetClass="entr" presetSubtype="0" fill="hold" nodeType="with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FC0CE-ABF0-3447-FCFD-B432E2597EDB}"/>
              </a:ext>
            </a:extLst>
          </p:cNvPr>
          <p:cNvSpPr>
            <a:spLocks noGrp="1"/>
          </p:cNvSpPr>
          <p:nvPr>
            <p:ph type="title"/>
          </p:nvPr>
        </p:nvSpPr>
        <p:spPr>
          <a:xfrm>
            <a:off x="677334" y="609600"/>
            <a:ext cx="8596668" cy="867508"/>
          </a:xfrm>
        </p:spPr>
        <p:txBody>
          <a:bodyPr>
            <a:normAutofit fontScale="90000"/>
          </a:bodyPr>
          <a:lstStyle/>
          <a:p>
            <a:pPr marL="0" indent="0">
              <a:buNone/>
            </a:pPr>
            <a:r>
              <a:rPr lang="en-US" dirty="0"/>
              <a:t>Introduction: </a:t>
            </a:r>
            <a:br>
              <a:rPr lang="en-US" dirty="0"/>
            </a:br>
            <a:br>
              <a:rPr lang="en-US" dirty="0"/>
            </a:br>
            <a:r>
              <a:rPr lang="en-US" sz="2000" b="1" kern="100" dirty="0">
                <a:solidFill>
                  <a:srgbClr val="111111"/>
                </a:solidFill>
                <a:effectLst/>
                <a:latin typeface="Times New Roman" panose="02020603050405020304" pitchFamily="18" charset="0"/>
                <a:ea typeface="Times New Roman" panose="02020603050405020304" pitchFamily="18" charset="0"/>
                <a:cs typeface="Vrinda" panose="020B0502040204020203" pitchFamily="34" charset="0"/>
              </a:rPr>
              <a:t>Akram Productive Farm</a:t>
            </a:r>
            <a:r>
              <a:rPr lang="en-US" sz="2000" kern="100" dirty="0">
                <a:solidFill>
                  <a:srgbClr val="111111"/>
                </a:solidFill>
                <a:effectLst/>
                <a:latin typeface="Times New Roman" panose="02020603050405020304" pitchFamily="18" charset="0"/>
                <a:ea typeface="Times New Roman" panose="02020603050405020304" pitchFamily="18" charset="0"/>
                <a:cs typeface="Vrinda" panose="020B0502040204020203" pitchFamily="34" charset="0"/>
              </a:rPr>
              <a:t> is a prominent agricultural enterprise located in Khulna; Bangladesh. Specializing in the cultivation of essential crops such as rice, potatoes, wheat, vegetables, and fruits, the farm plays a crucial role in meeting the local demand for these staples. The other farm including Cattle farm with Cow and Goat. By ensuring a steady supply of high-quality produce, Akram productive Farm not only supports the dietary needs of the local population but also contributes significantly to the economic stability and growth of the region.</a:t>
            </a:r>
            <a:br>
              <a:rPr lang="en-US" sz="4000" kern="100" dirty="0">
                <a:solidFill>
                  <a:srgbClr val="111111"/>
                </a:solidFill>
                <a:effectLst/>
                <a:latin typeface="Times New Roman" panose="02020603050405020304" pitchFamily="18" charset="0"/>
                <a:ea typeface="Times New Roman" panose="02020603050405020304" pitchFamily="18" charset="0"/>
                <a:cs typeface="Vrinda" panose="020B0502040204020203" pitchFamily="34" charset="0"/>
              </a:rPr>
            </a:br>
            <a:br>
              <a:rPr lang="en-US" sz="4000" kern="100" dirty="0">
                <a:solidFill>
                  <a:srgbClr val="111111"/>
                </a:solidFill>
                <a:effectLst/>
                <a:latin typeface="Times New Roman" panose="02020603050405020304" pitchFamily="18" charset="0"/>
                <a:ea typeface="Times New Roman" panose="02020603050405020304" pitchFamily="18" charset="0"/>
                <a:cs typeface="Vrinda" panose="020B0502040204020203" pitchFamily="34" charset="0"/>
              </a:rPr>
            </a:br>
            <a:r>
              <a:rPr lang="en-US" sz="3600" b="1" kern="0" dirty="0">
                <a:solidFill>
                  <a:schemeClr val="accent2">
                    <a:lumMod val="75000"/>
                  </a:schemeClr>
                </a:solidFill>
                <a:effectLst/>
                <a:latin typeface="Calibri Light" panose="020F0302020204030204" pitchFamily="34" charset="0"/>
                <a:ea typeface="Times New Roman" panose="02020603050405020304" pitchFamily="18" charset="0"/>
                <a:cs typeface="Vrinda" panose="020B0502040204020203" pitchFamily="34" charset="0"/>
              </a:rPr>
              <a:t>Major Products of Farming</a:t>
            </a:r>
            <a:br>
              <a:rPr lang="en-US" sz="3600" b="1" kern="0" dirty="0">
                <a:solidFill>
                  <a:schemeClr val="accent2">
                    <a:lumMod val="75000"/>
                  </a:schemeClr>
                </a:solidFill>
                <a:effectLst/>
                <a:latin typeface="Calibri Light" panose="020F0302020204030204" pitchFamily="34" charset="0"/>
                <a:ea typeface="Times New Roman" panose="02020603050405020304" pitchFamily="18" charset="0"/>
                <a:cs typeface="Vrinda" panose="020B0502040204020203" pitchFamily="34" charset="0"/>
              </a:rPr>
            </a:br>
            <a:r>
              <a:rPr lang="en-US" sz="2200" b="1" kern="0" dirty="0">
                <a:solidFill>
                  <a:schemeClr val="accent5">
                    <a:lumMod val="60000"/>
                    <a:lumOff val="40000"/>
                  </a:schemeClr>
                </a:solidFill>
                <a:effectLst/>
                <a:latin typeface="Times New Roman" panose="02020603050405020304" pitchFamily="18" charset="0"/>
                <a:ea typeface="Times New Roman" panose="02020603050405020304" pitchFamily="18" charset="0"/>
              </a:rPr>
              <a:t>Dairy farming</a:t>
            </a:r>
            <a:br>
              <a:rPr lang="en-US" sz="2200" b="1" kern="0" dirty="0">
                <a:solidFill>
                  <a:schemeClr val="accent5">
                    <a:lumMod val="60000"/>
                    <a:lumOff val="40000"/>
                  </a:schemeClr>
                </a:solidFill>
                <a:effectLst/>
                <a:latin typeface="Times New Roman" panose="02020603050405020304" pitchFamily="18" charset="0"/>
                <a:ea typeface="Times New Roman" panose="02020603050405020304" pitchFamily="18" charset="0"/>
              </a:rPr>
            </a:br>
            <a:r>
              <a:rPr lang="en-US" sz="2200" b="1" kern="0" dirty="0">
                <a:solidFill>
                  <a:schemeClr val="accent5">
                    <a:lumMod val="60000"/>
                    <a:lumOff val="40000"/>
                  </a:schemeClr>
                </a:solidFill>
                <a:effectLst/>
                <a:latin typeface="Times New Roman" panose="02020603050405020304" pitchFamily="18" charset="0"/>
                <a:ea typeface="Times New Roman" panose="02020603050405020304" pitchFamily="18" charset="0"/>
              </a:rPr>
              <a:t>Goat farming </a:t>
            </a:r>
            <a:b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br>
            <a: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t>Vegetation</a:t>
            </a:r>
            <a:b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br>
            <a: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t>Fruits</a:t>
            </a:r>
            <a:b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br>
            <a:r>
              <a:rPr lang="en-US" sz="2200" b="1" kern="0" dirty="0">
                <a:solidFill>
                  <a:schemeClr val="accent5">
                    <a:lumMod val="60000"/>
                    <a:lumOff val="40000"/>
                  </a:schemeClr>
                </a:solidFill>
                <a:latin typeface="Times New Roman" panose="02020603050405020304" pitchFamily="18" charset="0"/>
                <a:ea typeface="Times New Roman" panose="02020603050405020304" pitchFamily="18" charset="0"/>
              </a:rPr>
              <a:t>Organic Fertilizer</a:t>
            </a:r>
            <a:br>
              <a:rPr lang="en-US" sz="3600" b="1" kern="0" dirty="0">
                <a:noFill/>
                <a:effectLst/>
                <a:latin typeface="Calibri Light" panose="020F0302020204030204" pitchFamily="34" charset="0"/>
                <a:ea typeface="Times New Roman" panose="02020603050405020304" pitchFamily="18" charset="0"/>
                <a:cs typeface="Vrinda" panose="020B0502040204020203" pitchFamily="34" charset="0"/>
              </a:rPr>
            </a:br>
            <a:endParaRPr lang="en-US" dirty="0"/>
          </a:p>
        </p:txBody>
      </p:sp>
    </p:spTree>
    <p:extLst>
      <p:ext uri="{BB962C8B-B14F-4D97-AF65-F5344CB8AC3E}">
        <p14:creationId xmlns:p14="http://schemas.microsoft.com/office/powerpoint/2010/main" val="3007560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51D6B-AC83-BD80-877D-F9AFE3BF37C2}"/>
              </a:ext>
            </a:extLst>
          </p:cNvPr>
          <p:cNvSpPr>
            <a:spLocks noGrp="1"/>
          </p:cNvSpPr>
          <p:nvPr>
            <p:ph type="title"/>
          </p:nvPr>
        </p:nvSpPr>
        <p:spPr/>
        <p:txBody>
          <a:bodyPr/>
          <a:lstStyle/>
          <a:p>
            <a:br>
              <a:rPr lang="en-US" sz="1800" kern="100" dirty="0">
                <a:effectLst/>
                <a:latin typeface="Calibri" panose="020F0502020204030204" pitchFamily="34" charset="0"/>
                <a:ea typeface="Calibri" panose="020F0502020204030204" pitchFamily="34" charset="0"/>
                <a:cs typeface="Vrinda" panose="020B0502040204020203" pitchFamily="34" charset="0"/>
              </a:rPr>
            </a:br>
            <a:endParaRPr lang="en-US" dirty="0"/>
          </a:p>
        </p:txBody>
      </p:sp>
      <p:graphicFrame>
        <p:nvGraphicFramePr>
          <p:cNvPr id="4" name="Content Placeholder 3">
            <a:extLst>
              <a:ext uri="{FF2B5EF4-FFF2-40B4-BE49-F238E27FC236}">
                <a16:creationId xmlns:a16="http://schemas.microsoft.com/office/drawing/2014/main" id="{70E68B21-B960-5ABA-9C9E-8822A237AAD0}"/>
              </a:ext>
            </a:extLst>
          </p:cNvPr>
          <p:cNvGraphicFramePr>
            <a:graphicFrameLocks noGrp="1"/>
          </p:cNvGraphicFramePr>
          <p:nvPr>
            <p:ph idx="1"/>
            <p:extLst>
              <p:ext uri="{D42A27DB-BD31-4B8C-83A1-F6EECF244321}">
                <p14:modId xmlns:p14="http://schemas.microsoft.com/office/powerpoint/2010/main" val="1972227113"/>
              </p:ext>
            </p:extLst>
          </p:nvPr>
        </p:nvGraphicFramePr>
        <p:xfrm>
          <a:off x="1195755" y="2715059"/>
          <a:ext cx="3573194" cy="3207432"/>
        </p:xfrm>
        <a:graphic>
          <a:graphicData uri="http://schemas.openxmlformats.org/drawingml/2006/table">
            <a:tbl>
              <a:tblPr firstRow="1" firstCol="1" bandRow="1">
                <a:tableStyleId>{5C22544A-7EE6-4342-B048-85BDC9FD1C3A}</a:tableStyleId>
              </a:tblPr>
              <a:tblGrid>
                <a:gridCol w="1823057">
                  <a:extLst>
                    <a:ext uri="{9D8B030D-6E8A-4147-A177-3AD203B41FA5}">
                      <a16:colId xmlns:a16="http://schemas.microsoft.com/office/drawing/2014/main" val="1323717314"/>
                    </a:ext>
                  </a:extLst>
                </a:gridCol>
                <a:gridCol w="1750137">
                  <a:extLst>
                    <a:ext uri="{9D8B030D-6E8A-4147-A177-3AD203B41FA5}">
                      <a16:colId xmlns:a16="http://schemas.microsoft.com/office/drawing/2014/main" val="583731738"/>
                    </a:ext>
                  </a:extLst>
                </a:gridCol>
              </a:tblGrid>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Production</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dirty="0">
                          <a:effectLst/>
                          <a:latin typeface="Times New Roman" panose="02020603050405020304" pitchFamily="18" charset="0"/>
                          <a:cs typeface="Times New Roman" panose="02020603050405020304" pitchFamily="18" charset="0"/>
                        </a:rPr>
                        <a:t>Total Land</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extLst>
                  <a:ext uri="{0D108BD9-81ED-4DB2-BD59-A6C34878D82A}">
                    <a16:rowId xmlns:a16="http://schemas.microsoft.com/office/drawing/2014/main" val="3523586399"/>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Cattle</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a:effectLst/>
                          <a:latin typeface="Times New Roman" panose="02020603050405020304" pitchFamily="18" charset="0"/>
                          <a:cs typeface="Times New Roman" panose="02020603050405020304" pitchFamily="18" charset="0"/>
                        </a:rPr>
                        <a:t>5%</a:t>
                      </a:r>
                      <a:endParaRPr lang="en-US" sz="2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47158637"/>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Grass</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dirty="0">
                          <a:effectLst/>
                          <a:latin typeface="Times New Roman" panose="02020603050405020304" pitchFamily="18" charset="0"/>
                          <a:cs typeface="Times New Roman" panose="02020603050405020304" pitchFamily="18" charset="0"/>
                        </a:rPr>
                        <a:t>25%</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72610854"/>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Rice</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dirty="0">
                          <a:effectLst/>
                          <a:latin typeface="Times New Roman" panose="02020603050405020304" pitchFamily="18" charset="0"/>
                          <a:cs typeface="Times New Roman" panose="02020603050405020304" pitchFamily="18" charset="0"/>
                        </a:rPr>
                        <a:t>30%</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74669239"/>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Wheat</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a:effectLst/>
                          <a:latin typeface="Times New Roman" panose="02020603050405020304" pitchFamily="18" charset="0"/>
                          <a:cs typeface="Times New Roman" panose="02020603050405020304" pitchFamily="18" charset="0"/>
                        </a:rPr>
                        <a:t>10%</a:t>
                      </a:r>
                      <a:endParaRPr lang="en-US" sz="2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10107442"/>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Potatoes</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a:effectLst/>
                          <a:latin typeface="Times New Roman" panose="02020603050405020304" pitchFamily="18" charset="0"/>
                          <a:cs typeface="Times New Roman" panose="02020603050405020304" pitchFamily="18" charset="0"/>
                        </a:rPr>
                        <a:t>5%</a:t>
                      </a:r>
                      <a:endParaRPr lang="en-US" sz="2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34684366"/>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Vegetables</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a:effectLst/>
                          <a:latin typeface="Times New Roman" panose="02020603050405020304" pitchFamily="18" charset="0"/>
                          <a:cs typeface="Times New Roman" panose="02020603050405020304" pitchFamily="18" charset="0"/>
                        </a:rPr>
                        <a:t>15%</a:t>
                      </a:r>
                      <a:endParaRPr lang="en-US" sz="20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50380976"/>
                  </a:ext>
                </a:extLst>
              </a:tr>
              <a:tr h="400929">
                <a:tc>
                  <a:txBody>
                    <a:bodyPr/>
                    <a:lstStyle/>
                    <a:p>
                      <a:pPr marL="0" marR="0" algn="just"/>
                      <a:r>
                        <a:rPr lang="en-US" sz="2000" kern="100" dirty="0">
                          <a:effectLst/>
                          <a:latin typeface="Times New Roman" panose="02020603050405020304" pitchFamily="18" charset="0"/>
                          <a:cs typeface="Times New Roman" panose="02020603050405020304" pitchFamily="18" charset="0"/>
                        </a:rPr>
                        <a:t>Fruits</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rgbClr val="FFC000"/>
                    </a:solidFill>
                  </a:tcPr>
                </a:tc>
                <a:tc>
                  <a:txBody>
                    <a:bodyPr/>
                    <a:lstStyle/>
                    <a:p>
                      <a:pPr marL="0" marR="0" algn="just"/>
                      <a:r>
                        <a:rPr lang="en-US" sz="2000" kern="100" dirty="0">
                          <a:effectLst/>
                          <a:latin typeface="Times New Roman" panose="02020603050405020304" pitchFamily="18" charset="0"/>
                          <a:cs typeface="Times New Roman" panose="02020603050405020304" pitchFamily="18" charset="0"/>
                        </a:rPr>
                        <a:t>10%</a:t>
                      </a:r>
                      <a:endParaRPr lang="en-US" sz="20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06399125"/>
                  </a:ext>
                </a:extLst>
              </a:tr>
            </a:tbl>
          </a:graphicData>
        </a:graphic>
      </p:graphicFrame>
      <p:graphicFrame>
        <p:nvGraphicFramePr>
          <p:cNvPr id="5" name="Chart 4">
            <a:extLst>
              <a:ext uri="{FF2B5EF4-FFF2-40B4-BE49-F238E27FC236}">
                <a16:creationId xmlns:a16="http://schemas.microsoft.com/office/drawing/2014/main" id="{5EAC27D4-24B2-708D-48BC-E91752CB433E}"/>
              </a:ext>
            </a:extLst>
          </p:cNvPr>
          <p:cNvGraphicFramePr/>
          <p:nvPr>
            <p:extLst>
              <p:ext uri="{D42A27DB-BD31-4B8C-83A1-F6EECF244321}">
                <p14:modId xmlns:p14="http://schemas.microsoft.com/office/powerpoint/2010/main" val="1640007716"/>
              </p:ext>
            </p:extLst>
          </p:nvPr>
        </p:nvGraphicFramePr>
        <p:xfrm>
          <a:off x="5704083" y="2588455"/>
          <a:ext cx="3742007" cy="3207434"/>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00B50317-2B2F-F119-2D9D-8BB5B9B6C786}"/>
              </a:ext>
            </a:extLst>
          </p:cNvPr>
          <p:cNvSpPr txBox="1"/>
          <p:nvPr/>
        </p:nvSpPr>
        <p:spPr>
          <a:xfrm>
            <a:off x="1097280" y="2067951"/>
            <a:ext cx="4998720" cy="400110"/>
          </a:xfrm>
          <a:prstGeom prst="rect">
            <a:avLst/>
          </a:prstGeom>
          <a:solidFill>
            <a:schemeClr val="accent1"/>
          </a:solidFill>
          <a:ln>
            <a:solidFill>
              <a:schemeClr val="accent1"/>
            </a:solidFill>
          </a:ln>
        </p:spPr>
        <p:txBody>
          <a:bodyPr wrap="square" rtlCol="0">
            <a:spAutoFit/>
          </a:bodyPr>
          <a:lstStyle/>
          <a:p>
            <a:r>
              <a:rPr lang="en-US" sz="2000" dirty="0"/>
              <a:t>Project Farmland Distribution</a:t>
            </a:r>
          </a:p>
        </p:txBody>
      </p:sp>
    </p:spTree>
    <p:extLst>
      <p:ext uri="{BB962C8B-B14F-4D97-AF65-F5344CB8AC3E}">
        <p14:creationId xmlns:p14="http://schemas.microsoft.com/office/powerpoint/2010/main" val="50260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6FBC5-D42B-79F9-3EBE-F2285B5F289D}"/>
              </a:ext>
            </a:extLst>
          </p:cNvPr>
          <p:cNvSpPr>
            <a:spLocks noGrp="1"/>
          </p:cNvSpPr>
          <p:nvPr>
            <p:ph type="title"/>
          </p:nvPr>
        </p:nvSpPr>
        <p:spPr>
          <a:xfrm>
            <a:off x="677690" y="815975"/>
            <a:ext cx="8596668" cy="872148"/>
          </a:xfrm>
        </p:spPr>
        <p:txBody>
          <a:bodyPr>
            <a:normAutofit fontScale="90000"/>
          </a:bodyPr>
          <a:lstStyle/>
          <a:p>
            <a:r>
              <a:rPr lang="en-US" sz="3200" dirty="0">
                <a:latin typeface="Times New Roman" panose="02020603050405020304" pitchFamily="18" charset="0"/>
                <a:cs typeface="Times New Roman" panose="02020603050405020304" pitchFamily="18" charset="0"/>
              </a:rPr>
              <a:t>Production of Different Organic Agricultural Products</a:t>
            </a:r>
          </a:p>
        </p:txBody>
      </p:sp>
      <p:graphicFrame>
        <p:nvGraphicFramePr>
          <p:cNvPr id="4" name="Content Placeholder 3">
            <a:extLst>
              <a:ext uri="{FF2B5EF4-FFF2-40B4-BE49-F238E27FC236}">
                <a16:creationId xmlns:a16="http://schemas.microsoft.com/office/drawing/2014/main" id="{BA638664-741B-BC43-5B9E-C157238A0AE9}"/>
              </a:ext>
            </a:extLst>
          </p:cNvPr>
          <p:cNvGraphicFramePr>
            <a:graphicFrameLocks noGrp="1"/>
          </p:cNvGraphicFramePr>
          <p:nvPr>
            <p:ph idx="1"/>
            <p:extLst>
              <p:ext uri="{D42A27DB-BD31-4B8C-83A1-F6EECF244321}">
                <p14:modId xmlns:p14="http://schemas.microsoft.com/office/powerpoint/2010/main" val="1603207995"/>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168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3E7B8-9C4E-4410-FAF2-135C458F0943}"/>
              </a:ext>
            </a:extLst>
          </p:cNvPr>
          <p:cNvSpPr>
            <a:spLocks noGrp="1"/>
          </p:cNvSpPr>
          <p:nvPr>
            <p:ph type="title"/>
          </p:nvPr>
        </p:nvSpPr>
        <p:spPr/>
        <p:txBody>
          <a:bodyPr/>
          <a:lstStyle/>
          <a:p>
            <a:r>
              <a:rPr lang="en-US" dirty="0"/>
              <a:t>Statistically Description of these Farm</a:t>
            </a:r>
          </a:p>
        </p:txBody>
      </p:sp>
      <p:graphicFrame>
        <p:nvGraphicFramePr>
          <p:cNvPr id="4" name="Content Placeholder 3">
            <a:extLst>
              <a:ext uri="{FF2B5EF4-FFF2-40B4-BE49-F238E27FC236}">
                <a16:creationId xmlns:a16="http://schemas.microsoft.com/office/drawing/2014/main" id="{7B5E7C72-7085-1DE7-1488-A1353FF66BBD}"/>
              </a:ext>
            </a:extLst>
          </p:cNvPr>
          <p:cNvGraphicFramePr>
            <a:graphicFrameLocks noGrp="1"/>
          </p:cNvGraphicFramePr>
          <p:nvPr>
            <p:ph idx="1"/>
            <p:extLst>
              <p:ext uri="{D42A27DB-BD31-4B8C-83A1-F6EECF244321}">
                <p14:modId xmlns:p14="http://schemas.microsoft.com/office/powerpoint/2010/main" val="518024739"/>
              </p:ext>
            </p:extLst>
          </p:nvPr>
        </p:nvGraphicFramePr>
        <p:xfrm>
          <a:off x="1364565" y="1930400"/>
          <a:ext cx="6541477" cy="3654472"/>
        </p:xfrm>
        <a:graphic>
          <a:graphicData uri="http://schemas.openxmlformats.org/drawingml/2006/table">
            <a:tbl>
              <a:tblPr>
                <a:tableStyleId>{5C22544A-7EE6-4342-B048-85BDC9FD1C3A}</a:tableStyleId>
              </a:tblPr>
              <a:tblGrid>
                <a:gridCol w="2305498">
                  <a:extLst>
                    <a:ext uri="{9D8B030D-6E8A-4147-A177-3AD203B41FA5}">
                      <a16:colId xmlns:a16="http://schemas.microsoft.com/office/drawing/2014/main" val="3612629256"/>
                    </a:ext>
                  </a:extLst>
                </a:gridCol>
                <a:gridCol w="1411993">
                  <a:extLst>
                    <a:ext uri="{9D8B030D-6E8A-4147-A177-3AD203B41FA5}">
                      <a16:colId xmlns:a16="http://schemas.microsoft.com/office/drawing/2014/main" val="3531631640"/>
                    </a:ext>
                  </a:extLst>
                </a:gridCol>
                <a:gridCol w="1411993">
                  <a:extLst>
                    <a:ext uri="{9D8B030D-6E8A-4147-A177-3AD203B41FA5}">
                      <a16:colId xmlns:a16="http://schemas.microsoft.com/office/drawing/2014/main" val="2325285718"/>
                    </a:ext>
                  </a:extLst>
                </a:gridCol>
                <a:gridCol w="1411993">
                  <a:extLst>
                    <a:ext uri="{9D8B030D-6E8A-4147-A177-3AD203B41FA5}">
                      <a16:colId xmlns:a16="http://schemas.microsoft.com/office/drawing/2014/main" val="956716"/>
                    </a:ext>
                  </a:extLst>
                </a:gridCol>
              </a:tblGrid>
              <a:tr h="413584">
                <a:tc>
                  <a:txBody>
                    <a:bodyPr/>
                    <a:lstStyle/>
                    <a:p>
                      <a:pPr algn="l" fontAlgn="ctr"/>
                      <a:r>
                        <a:rPr lang="en-US" sz="1800" u="none" strike="noStrike" dirty="0">
                          <a:effectLst/>
                        </a:rPr>
                        <a:t>Product name</a:t>
                      </a:r>
                      <a:endParaRPr lang="en-US" sz="1800" b="0" i="0" u="none" strike="noStrike" dirty="0">
                        <a:solidFill>
                          <a:srgbClr val="000000"/>
                        </a:solidFill>
                        <a:effectLst/>
                        <a:latin typeface="Calibri" panose="020F0502020204030204" pitchFamily="34" charset="0"/>
                      </a:endParaRPr>
                    </a:p>
                  </a:txBody>
                  <a:tcPr marL="9525" marR="9525" marT="9525" marB="0" anchor="ctr">
                    <a:solidFill>
                      <a:schemeClr val="accent1"/>
                    </a:solidFill>
                  </a:tcPr>
                </a:tc>
                <a:tc>
                  <a:txBody>
                    <a:bodyPr/>
                    <a:lstStyle/>
                    <a:p>
                      <a:pPr algn="l" fontAlgn="ctr"/>
                      <a:r>
                        <a:rPr lang="en-US" sz="1800" u="none" strike="noStrike" dirty="0">
                          <a:effectLst/>
                        </a:rPr>
                        <a:t>Total cost</a:t>
                      </a:r>
                      <a:endParaRPr lang="en-US" sz="1800" b="0" i="0" u="none" strike="noStrike" dirty="0">
                        <a:solidFill>
                          <a:srgbClr val="000000"/>
                        </a:solidFill>
                        <a:effectLst/>
                        <a:latin typeface="Calibri" panose="020F0502020204030204" pitchFamily="34" charset="0"/>
                      </a:endParaRPr>
                    </a:p>
                  </a:txBody>
                  <a:tcPr marL="9525" marR="9525" marT="9525" marB="0" anchor="ctr">
                    <a:solidFill>
                      <a:schemeClr val="accent1"/>
                    </a:solidFill>
                  </a:tcPr>
                </a:tc>
                <a:tc>
                  <a:txBody>
                    <a:bodyPr/>
                    <a:lstStyle/>
                    <a:p>
                      <a:pPr algn="l" fontAlgn="ctr"/>
                      <a:r>
                        <a:rPr lang="en-US" sz="1800" u="none" strike="noStrike" dirty="0">
                          <a:effectLst/>
                        </a:rPr>
                        <a:t>Total sell</a:t>
                      </a:r>
                      <a:endParaRPr lang="en-US" sz="1800" b="0" i="0" u="none" strike="noStrike" dirty="0">
                        <a:solidFill>
                          <a:srgbClr val="000000"/>
                        </a:solidFill>
                        <a:effectLst/>
                        <a:latin typeface="Calibri" panose="020F0502020204030204" pitchFamily="34" charset="0"/>
                      </a:endParaRPr>
                    </a:p>
                  </a:txBody>
                  <a:tcPr marL="9525" marR="9525" marT="9525" marB="0" anchor="ctr">
                    <a:solidFill>
                      <a:schemeClr val="accent1"/>
                    </a:solidFill>
                  </a:tcPr>
                </a:tc>
                <a:tc>
                  <a:txBody>
                    <a:bodyPr/>
                    <a:lstStyle/>
                    <a:p>
                      <a:pPr algn="l" fontAlgn="ctr"/>
                      <a:r>
                        <a:rPr lang="en-US" sz="1800" u="none" strike="noStrike" dirty="0">
                          <a:effectLst/>
                        </a:rPr>
                        <a:t>Profit</a:t>
                      </a:r>
                      <a:endParaRPr lang="en-US" sz="1800" b="0" i="0" u="none" strike="noStrike" dirty="0">
                        <a:solidFill>
                          <a:srgbClr val="000000"/>
                        </a:solidFill>
                        <a:effectLst/>
                        <a:latin typeface="Calibri" panose="020F0502020204030204" pitchFamily="34" charset="0"/>
                      </a:endParaRPr>
                    </a:p>
                  </a:txBody>
                  <a:tcPr marL="9525" marR="9525" marT="9525" marB="0" anchor="ctr">
                    <a:solidFill>
                      <a:schemeClr val="accent1"/>
                    </a:solidFill>
                  </a:tcPr>
                </a:tc>
                <a:extLst>
                  <a:ext uri="{0D108BD9-81ED-4DB2-BD59-A6C34878D82A}">
                    <a16:rowId xmlns:a16="http://schemas.microsoft.com/office/drawing/2014/main" val="1850457780"/>
                  </a:ext>
                </a:extLst>
              </a:tr>
              <a:tr h="462984">
                <a:tc>
                  <a:txBody>
                    <a:bodyPr/>
                    <a:lstStyle/>
                    <a:p>
                      <a:pPr algn="l" rtl="0" fontAlgn="ctr"/>
                      <a:r>
                        <a:rPr lang="en-US" sz="2000" u="none" strike="noStrike" dirty="0">
                          <a:effectLst/>
                        </a:rPr>
                        <a:t>Cattle</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a:effectLst/>
                        </a:rPr>
                        <a:t>243700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a:effectLst/>
                        </a:rPr>
                        <a:t>305655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a:effectLst/>
                        </a:rPr>
                        <a:t>61955</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53531174"/>
                  </a:ext>
                </a:extLst>
              </a:tr>
              <a:tr h="462984">
                <a:tc>
                  <a:txBody>
                    <a:bodyPr/>
                    <a:lstStyle/>
                    <a:p>
                      <a:pPr algn="l" rtl="0" fontAlgn="ctr"/>
                      <a:r>
                        <a:rPr lang="en-US" sz="2000" u="none" strike="noStrike" dirty="0">
                          <a:effectLst/>
                        </a:rPr>
                        <a:t>Grass</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dirty="0">
                          <a:effectLst/>
                        </a:rPr>
                        <a:t>644343</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750000</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a:effectLst/>
                        </a:rPr>
                        <a:t>105657</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38467461"/>
                  </a:ext>
                </a:extLst>
              </a:tr>
              <a:tr h="462984">
                <a:tc>
                  <a:txBody>
                    <a:bodyPr/>
                    <a:lstStyle/>
                    <a:p>
                      <a:pPr algn="l" rtl="0" fontAlgn="ctr"/>
                      <a:r>
                        <a:rPr lang="en-US" sz="2000" u="none" strike="noStrike" dirty="0">
                          <a:effectLst/>
                        </a:rPr>
                        <a:t>Rice</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dirty="0">
                          <a:effectLst/>
                        </a:rPr>
                        <a:t>124433</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233476</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a:effectLst/>
                        </a:rPr>
                        <a:t>109043</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8251935"/>
                  </a:ext>
                </a:extLst>
              </a:tr>
              <a:tr h="462984">
                <a:tc>
                  <a:txBody>
                    <a:bodyPr/>
                    <a:lstStyle/>
                    <a:p>
                      <a:pPr algn="l" rtl="0" fontAlgn="ctr"/>
                      <a:r>
                        <a:rPr lang="en-US" sz="2000" u="none" strike="noStrike" dirty="0">
                          <a:effectLst/>
                        </a:rPr>
                        <a:t>Wheat</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dirty="0">
                          <a:effectLst/>
                        </a:rPr>
                        <a:t>23455</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54666</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a:effectLst/>
                        </a:rPr>
                        <a:t>31211</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91448654"/>
                  </a:ext>
                </a:extLst>
              </a:tr>
              <a:tr h="462984">
                <a:tc>
                  <a:txBody>
                    <a:bodyPr/>
                    <a:lstStyle/>
                    <a:p>
                      <a:pPr algn="l" rtl="0" fontAlgn="ctr"/>
                      <a:r>
                        <a:rPr lang="en-US" sz="2000" u="none" strike="noStrike" dirty="0">
                          <a:effectLst/>
                        </a:rPr>
                        <a:t>Potatoes</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a:effectLst/>
                        </a:rPr>
                        <a:t>23455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45000</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21545</a:t>
                      </a:r>
                      <a:endParaRPr lang="en-US"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43511871"/>
                  </a:ext>
                </a:extLst>
              </a:tr>
              <a:tr h="462984">
                <a:tc>
                  <a:txBody>
                    <a:bodyPr/>
                    <a:lstStyle/>
                    <a:p>
                      <a:pPr algn="l" rtl="0" fontAlgn="ctr"/>
                      <a:r>
                        <a:rPr lang="en-US" sz="2000" u="none" strike="noStrike" dirty="0">
                          <a:effectLst/>
                        </a:rPr>
                        <a:t>Vegetables</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a:effectLst/>
                        </a:rPr>
                        <a:t>34225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66000</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31775</a:t>
                      </a:r>
                      <a:endParaRPr lang="en-US"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54042311"/>
                  </a:ext>
                </a:extLst>
              </a:tr>
              <a:tr h="462984">
                <a:tc>
                  <a:txBody>
                    <a:bodyPr/>
                    <a:lstStyle/>
                    <a:p>
                      <a:pPr algn="l" rtl="0" fontAlgn="ctr"/>
                      <a:r>
                        <a:rPr lang="en-US" sz="2000" u="none" strike="noStrike" dirty="0">
                          <a:effectLst/>
                        </a:rPr>
                        <a:t>Fruits</a:t>
                      </a:r>
                      <a:endParaRPr lang="en-US" sz="2000" b="1" i="0" u="none" strike="noStrike" dirty="0">
                        <a:solidFill>
                          <a:srgbClr val="FFFFFF"/>
                        </a:solidFill>
                        <a:effectLst/>
                        <a:latin typeface="Times New Roman" panose="02020603050405020304" pitchFamily="18" charset="0"/>
                      </a:endParaRPr>
                    </a:p>
                  </a:txBody>
                  <a:tcPr marL="9525" marR="9525" marT="9525" marB="0" anchor="ctr">
                    <a:solidFill>
                      <a:schemeClr val="accent2">
                        <a:lumMod val="40000"/>
                        <a:lumOff val="60000"/>
                      </a:schemeClr>
                    </a:solidFill>
                  </a:tcPr>
                </a:tc>
                <a:tc>
                  <a:txBody>
                    <a:bodyPr/>
                    <a:lstStyle/>
                    <a:p>
                      <a:pPr algn="l" fontAlgn="b"/>
                      <a:r>
                        <a:rPr lang="en-US" sz="1800" u="none" strike="noStrike" dirty="0">
                          <a:effectLst/>
                        </a:rPr>
                        <a:t>1234</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50000</a:t>
                      </a:r>
                      <a:endParaRPr lang="en-US"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800" u="none" strike="noStrike" dirty="0">
                          <a:effectLst/>
                        </a:rPr>
                        <a:t>48766</a:t>
                      </a:r>
                      <a:endParaRPr lang="en-US"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51024217"/>
                  </a:ext>
                </a:extLst>
              </a:tr>
            </a:tbl>
          </a:graphicData>
        </a:graphic>
      </p:graphicFrame>
      <p:pic>
        <p:nvPicPr>
          <p:cNvPr id="5" name="Picture 4">
            <a:extLst>
              <a:ext uri="{FF2B5EF4-FFF2-40B4-BE49-F238E27FC236}">
                <a16:creationId xmlns:a16="http://schemas.microsoft.com/office/drawing/2014/main" id="{D1957933-4768-F45F-E59E-1065D112A2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0712" y="2644725"/>
            <a:ext cx="1846580" cy="3052689"/>
          </a:xfrm>
          <a:prstGeom prst="rect">
            <a:avLst/>
          </a:prstGeom>
          <a:ln>
            <a:noFill/>
          </a:ln>
          <a:effectLst>
            <a:softEdge rad="112500"/>
          </a:effectLst>
        </p:spPr>
      </p:pic>
    </p:spTree>
    <p:extLst>
      <p:ext uri="{BB962C8B-B14F-4D97-AF65-F5344CB8AC3E}">
        <p14:creationId xmlns:p14="http://schemas.microsoft.com/office/powerpoint/2010/main" val="686292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A0740-2696-3D82-0D24-FDBB227B6409}"/>
              </a:ext>
            </a:extLst>
          </p:cNvPr>
          <p:cNvSpPr>
            <a:spLocks noGrp="1"/>
          </p:cNvSpPr>
          <p:nvPr>
            <p:ph type="title"/>
          </p:nvPr>
        </p:nvSpPr>
        <p:spPr/>
        <p:txBody>
          <a:bodyPr/>
          <a:lstStyle/>
          <a:p>
            <a:r>
              <a:rPr lang="en-US" dirty="0"/>
              <a:t>Organic Farm Description</a:t>
            </a:r>
          </a:p>
        </p:txBody>
      </p:sp>
      <p:pic>
        <p:nvPicPr>
          <p:cNvPr id="4" name="402950194_308951235334098_6203189840377311185_n">
            <a:hlinkClick r:id="" action="ppaction://media"/>
            <a:extLst>
              <a:ext uri="{FF2B5EF4-FFF2-40B4-BE49-F238E27FC236}">
                <a16:creationId xmlns:a16="http://schemas.microsoft.com/office/drawing/2014/main" id="{A2449D26-389F-5A22-5A80-4C9D4A8FFE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27552" y="2479505"/>
            <a:ext cx="6900862" cy="3881437"/>
          </a:xfrm>
        </p:spPr>
      </p:pic>
    </p:spTree>
    <p:extLst>
      <p:ext uri="{BB962C8B-B14F-4D97-AF65-F5344CB8AC3E}">
        <p14:creationId xmlns:p14="http://schemas.microsoft.com/office/powerpoint/2010/main" val="2140177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3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009FC-687F-4612-E79B-D17136343733}"/>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0F0652C-337A-E08E-F249-6B3442825EEE}"/>
              </a:ext>
            </a:extLst>
          </p:cNvPr>
          <p:cNvSpPr>
            <a:spLocks noGrp="1"/>
          </p:cNvSpPr>
          <p:nvPr>
            <p:ph idx="1"/>
          </p:nvPr>
        </p:nvSpPr>
        <p:spPr/>
        <p:txBody>
          <a:bodyPr/>
          <a:lstStyle/>
          <a:p>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Akram Productive Farm significantly contributes to the local economy and food security in Khulna, Bangladesh, by producing a variety of essential crops. Here's a detailed look at its contributions as staple foods in Bangladesh, the production of rice and wheat by Akram Productive Farm helps to meet the daily dietary needs of the local population. This reduces dependency on imports and stabilizes local food prices. These are crucial for a balanced diet, providing essential nutrients. The farm's production ensures a steady supply of fresh produce, enhancing the nutritional intake of the community.</a:t>
            </a:r>
          </a:p>
          <a:p>
            <a:endParaRPr lang="en-US" dirty="0"/>
          </a:p>
        </p:txBody>
      </p:sp>
    </p:spTree>
    <p:extLst>
      <p:ext uri="{BB962C8B-B14F-4D97-AF65-F5344CB8AC3E}">
        <p14:creationId xmlns:p14="http://schemas.microsoft.com/office/powerpoint/2010/main" val="72628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20579BB-934F-2904-FFA5-4956511811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38317" y="1210971"/>
            <a:ext cx="2142003" cy="3346961"/>
          </a:xfrm>
          <a:prstGeom prst="rect">
            <a:avLst/>
          </a:prstGeom>
          <a:ln>
            <a:noFill/>
          </a:ln>
          <a:effectLst>
            <a:softEdge rad="112500"/>
          </a:effectLst>
        </p:spPr>
      </p:pic>
      <p:sp>
        <p:nvSpPr>
          <p:cNvPr id="6" name="Content Placeholder 5">
            <a:extLst>
              <a:ext uri="{FF2B5EF4-FFF2-40B4-BE49-F238E27FC236}">
                <a16:creationId xmlns:a16="http://schemas.microsoft.com/office/drawing/2014/main" id="{63066CD5-338B-FB46-2A20-E2F44B051578}"/>
              </a:ext>
            </a:extLst>
          </p:cNvPr>
          <p:cNvSpPr>
            <a:spLocks noGrp="1"/>
          </p:cNvSpPr>
          <p:nvPr>
            <p:ph idx="1"/>
          </p:nvPr>
        </p:nvSpPr>
        <p:spPr>
          <a:xfrm>
            <a:off x="677334" y="4431323"/>
            <a:ext cx="8596668" cy="1610039"/>
          </a:xfrm>
        </p:spPr>
        <p:txBody>
          <a:bodyPr/>
          <a:lstStyle/>
          <a:p>
            <a:pPr marL="0" indent="0">
              <a:buNone/>
            </a:pPr>
            <a:endParaRPr lang="en-US" dirty="0"/>
          </a:p>
          <a:p>
            <a:pPr marL="0" indent="0">
              <a:buNone/>
            </a:pPr>
            <a:endParaRPr lang="en-US" dirty="0"/>
          </a:p>
        </p:txBody>
      </p:sp>
      <p:sp>
        <p:nvSpPr>
          <p:cNvPr id="7" name="TextBox 6">
            <a:extLst>
              <a:ext uri="{FF2B5EF4-FFF2-40B4-BE49-F238E27FC236}">
                <a16:creationId xmlns:a16="http://schemas.microsoft.com/office/drawing/2014/main" id="{AD01DF72-4793-A24C-57EC-2D8F835B29FE}"/>
              </a:ext>
            </a:extLst>
          </p:cNvPr>
          <p:cNvSpPr txBox="1"/>
          <p:nvPr/>
        </p:nvSpPr>
        <p:spPr>
          <a:xfrm>
            <a:off x="2307103" y="2180492"/>
            <a:ext cx="6099142" cy="830997"/>
          </a:xfrm>
          <a:prstGeom prst="rect">
            <a:avLst/>
          </a:prstGeom>
          <a:noFill/>
        </p:spPr>
        <p:txBody>
          <a:bodyPr wrap="square" rtlCol="0">
            <a:spAutoFit/>
          </a:bodyPr>
          <a:lstStyle/>
          <a:p>
            <a:r>
              <a:rPr lang="en-US" sz="4800" dirty="0"/>
              <a:t>Thank You Everyone</a:t>
            </a:r>
          </a:p>
        </p:txBody>
      </p:sp>
      <p:pic>
        <p:nvPicPr>
          <p:cNvPr id="8" name="Picture 7">
            <a:extLst>
              <a:ext uri="{FF2B5EF4-FFF2-40B4-BE49-F238E27FC236}">
                <a16:creationId xmlns:a16="http://schemas.microsoft.com/office/drawing/2014/main" id="{0B4CC1B1-C852-ECE7-8C0E-DC4C54C6B1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069823">
            <a:off x="4342749" y="4263019"/>
            <a:ext cx="2779394" cy="166814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9" name="Picture 8">
            <a:extLst>
              <a:ext uri="{FF2B5EF4-FFF2-40B4-BE49-F238E27FC236}">
                <a16:creationId xmlns:a16="http://schemas.microsoft.com/office/drawing/2014/main" id="{8744749E-5705-3BFA-2F6B-6E5E81C7ED65}"/>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2011680" y="4364973"/>
            <a:ext cx="2524517" cy="1883427"/>
          </a:xfrm>
          <a:prstGeom prst="rect">
            <a:avLst/>
          </a:prstGeom>
          <a:ln>
            <a:noFill/>
          </a:ln>
        </p:spPr>
      </p:pic>
      <p:pic>
        <p:nvPicPr>
          <p:cNvPr id="10" name="Picture 9">
            <a:extLst>
              <a:ext uri="{FF2B5EF4-FFF2-40B4-BE49-F238E27FC236}">
                <a16:creationId xmlns:a16="http://schemas.microsoft.com/office/drawing/2014/main" id="{506A03E9-FFB1-9076-06D1-9F25AFCD14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33773" y="3508327"/>
            <a:ext cx="2408418" cy="2431943"/>
          </a:xfrm>
          <a:prstGeom prst="rect">
            <a:avLst/>
          </a:prstGeom>
          <a:ln>
            <a:noFill/>
          </a:ln>
          <a:effectLst>
            <a:softEdge rad="112500"/>
          </a:effectLst>
        </p:spPr>
      </p:pic>
    </p:spTree>
    <p:extLst>
      <p:ext uri="{BB962C8B-B14F-4D97-AF65-F5344CB8AC3E}">
        <p14:creationId xmlns:p14="http://schemas.microsoft.com/office/powerpoint/2010/main" val="105438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nodePh="1">
                                  <p:stCondLst>
                                    <p:cond delay="0"/>
                                  </p:stCondLst>
                                  <p:endCondLst>
                                    <p:cond evt="begin" delay="0">
                                      <p:tn val="8"/>
                                    </p:cond>
                                  </p:end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263</TotalTime>
  <Words>351</Words>
  <Application>Microsoft Office PowerPoint</Application>
  <PresentationFormat>Widescreen</PresentationFormat>
  <Paragraphs>72</Paragraphs>
  <Slides>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Times New Roman</vt:lpstr>
      <vt:lpstr>Trebuchet MS</vt:lpstr>
      <vt:lpstr>Wingdings 3</vt:lpstr>
      <vt:lpstr>Facet</vt:lpstr>
      <vt:lpstr>Akram Productive Farm PROMOTE ORGANIC AGRICULTURE </vt:lpstr>
      <vt:lpstr>Introduction:   Akram Productive Farm is a prominent agricultural enterprise located in Khulna; Bangladesh. Specializing in the cultivation of essential crops such as rice, potatoes, wheat, vegetables, and fruits, the farm plays a crucial role in meeting the local demand for these staples. The other farm including Cattle farm with Cow and Goat. By ensuring a steady supply of high-quality produce, Akram productive Farm not only supports the dietary needs of the local population but also contributes significantly to the economic stability and growth of the region.  Major Products of Farming Dairy farming Goat farming  Vegetation Fruits Organic Fertilizer </vt:lpstr>
      <vt:lpstr> </vt:lpstr>
      <vt:lpstr>Production of Different Organic Agricultural Products</vt:lpstr>
      <vt:lpstr>Statistically Description of these Farm</vt:lpstr>
      <vt:lpstr>Organic Farm Description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MD HOSSAIN KHAN</dc:creator>
  <cp:lastModifiedBy>MD HOSSAIN KHAN</cp:lastModifiedBy>
  <cp:revision>3</cp:revision>
  <dcterms:created xsi:type="dcterms:W3CDTF">2024-10-06T08:29:31Z</dcterms:created>
  <dcterms:modified xsi:type="dcterms:W3CDTF">2024-10-06T13:03:37Z</dcterms:modified>
</cp:coreProperties>
</file>

<file path=docProps/thumbnail.jpeg>
</file>